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709" r:id="rId6"/>
  </p:sldMasterIdLst>
  <p:notesMasterIdLst>
    <p:notesMasterId r:id="rId21"/>
  </p:notesMasterIdLst>
  <p:sldIdLst>
    <p:sldId id="489" r:id="rId7"/>
    <p:sldId id="1496" r:id="rId8"/>
    <p:sldId id="1530" r:id="rId9"/>
    <p:sldId id="1522" r:id="rId10"/>
    <p:sldId id="1523" r:id="rId11"/>
    <p:sldId id="1495" r:id="rId12"/>
    <p:sldId id="1507" r:id="rId13"/>
    <p:sldId id="1509" r:id="rId14"/>
    <p:sldId id="1513" r:id="rId15"/>
    <p:sldId id="1515" r:id="rId16"/>
    <p:sldId id="1517" r:id="rId17"/>
    <p:sldId id="1520" r:id="rId18"/>
    <p:sldId id="1525" r:id="rId19"/>
    <p:sldId id="1529" r:id="rId20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BE6869-8F9E-4E8A-A8AA-3627274F8AF3}" v="2" dt="2024-02-08T12:40:52.7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200" autoAdjust="0"/>
  </p:normalViewPr>
  <p:slideViewPr>
    <p:cSldViewPr snapToGrid="0">
      <p:cViewPr varScale="1">
        <p:scale>
          <a:sx n="80" d="100"/>
          <a:sy n="80" d="100"/>
        </p:scale>
        <p:origin x="17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09E38-3E98-4382-8F76-22524857F3D0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7635B-3AD3-4058-85C5-EAB64D6E72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264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7389813" y="5989638"/>
            <a:ext cx="2468562" cy="13890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600" b="0" i="0" dirty="0">
              <a:solidFill>
                <a:srgbClr val="484848"/>
              </a:solidFill>
              <a:effectLst/>
              <a:latin typeface="Calibri W01"/>
            </a:endParaRPr>
          </a:p>
          <a:p>
            <a:r>
              <a:rPr lang="nb-NO" sz="1600" b="0" i="0" dirty="0" err="1">
                <a:solidFill>
                  <a:srgbClr val="484848"/>
                </a:solidFill>
                <a:effectLst/>
                <a:latin typeface="Calibri W01"/>
              </a:rPr>
              <a:t>Personas</a:t>
            </a:r>
            <a:r>
              <a:rPr lang="nb-NO" sz="1600" b="0" i="0" dirty="0">
                <a:solidFill>
                  <a:srgbClr val="484848"/>
                </a:solidFill>
                <a:effectLst/>
                <a:latin typeface="Calibri W01"/>
              </a:rPr>
              <a:t> er en arbeidsmetode der du systematisk inntar andres perspektiv. Dette bidrar til at du kan se innbyggernes behov tydeligere, noe som gir utviklingsarbeidet bedre retning og resultat.</a:t>
            </a:r>
          </a:p>
          <a:p>
            <a:endParaRPr lang="nb-NO" sz="1600" b="0" i="0" dirty="0">
              <a:solidFill>
                <a:srgbClr val="484848"/>
              </a:solidFill>
              <a:effectLst/>
              <a:latin typeface="Calibri W01"/>
            </a:endParaRPr>
          </a:p>
          <a:p>
            <a:r>
              <a:rPr lang="nb-NO" sz="2400" b="0" i="0" dirty="0">
                <a:solidFill>
                  <a:srgbClr val="484848"/>
                </a:solidFill>
                <a:effectLst/>
                <a:latin typeface="Calibri W01"/>
              </a:rPr>
              <a:t>Litt om personals.</a:t>
            </a:r>
          </a:p>
          <a:p>
            <a:endParaRPr lang="nb-NO" sz="2400" b="0" i="0" dirty="0">
              <a:solidFill>
                <a:srgbClr val="484848"/>
              </a:solidFill>
              <a:effectLst/>
              <a:latin typeface="Calibri W01"/>
            </a:endParaRPr>
          </a:p>
          <a:p>
            <a:r>
              <a:rPr lang="nb-NO" sz="2400" b="0" i="0" dirty="0" err="1">
                <a:solidFill>
                  <a:srgbClr val="484848"/>
                </a:solidFill>
                <a:effectLst/>
                <a:latin typeface="Calibri W01"/>
              </a:rPr>
              <a:t>Personas</a:t>
            </a:r>
            <a:r>
              <a:rPr lang="nb-NO" sz="2400" b="0" i="0" dirty="0">
                <a:solidFill>
                  <a:srgbClr val="484848"/>
                </a:solidFill>
                <a:effectLst/>
                <a:latin typeface="Calibri W01"/>
              </a:rPr>
              <a:t> er fiktive personer som skal representere en typisk innbygger i kommunen eller lokalsamfunnet. Når du lager slike fiktive personer, bidrar det til at du i større grad setter deg inn i innbyggernes perspektiv og forstår behovene deres.</a:t>
            </a:r>
          </a:p>
          <a:p>
            <a:endParaRPr lang="nb-NO" sz="2400" b="0" i="0" dirty="0">
              <a:solidFill>
                <a:srgbClr val="484848"/>
              </a:solidFill>
              <a:effectLst/>
              <a:latin typeface="Calibri W01"/>
            </a:endParaRPr>
          </a:p>
          <a:p>
            <a:r>
              <a:rPr lang="nb-NO" sz="2400" b="0" i="0" dirty="0">
                <a:solidFill>
                  <a:srgbClr val="484848"/>
                </a:solidFill>
                <a:effectLst/>
                <a:latin typeface="Calibri W01"/>
              </a:rPr>
              <a:t>Når du lager personals, gir du deg selv og alle andre som jobber med prosessen tid og mulighet til å tenke gjennom hvordan innbyggerne kan komme til å respondere på prosjektet eller tiltaket du skal i gang med. Dermed går dere også gjennom en tankeprosess der dere reflekterer over behovene ulike grupper i lokalsamfunnet har. Det er innbyggerne sine behov kommunen skal lage gode løsninger for.</a:t>
            </a:r>
          </a:p>
          <a:p>
            <a:endParaRPr lang="nb-NO" sz="2400" b="0" i="0" dirty="0">
              <a:solidFill>
                <a:srgbClr val="484848"/>
              </a:solidFill>
              <a:effectLst/>
              <a:latin typeface="Calibri W01"/>
            </a:endParaRPr>
          </a:p>
          <a:p>
            <a:r>
              <a:rPr lang="nb-NO" sz="2400" b="0" i="0" dirty="0">
                <a:solidFill>
                  <a:srgbClr val="484848"/>
                </a:solidFill>
                <a:effectLst/>
                <a:latin typeface="Calibri W01"/>
              </a:rPr>
              <a:t>Vi har på førehand og </a:t>
            </a:r>
            <a:r>
              <a:rPr lang="nb-NO" sz="2400" b="0" i="0" dirty="0" err="1">
                <a:solidFill>
                  <a:srgbClr val="484848"/>
                </a:solidFill>
                <a:effectLst/>
                <a:latin typeface="Calibri W01"/>
              </a:rPr>
              <a:t>saman</a:t>
            </a:r>
            <a:r>
              <a:rPr lang="nb-NO" sz="2400" b="0" i="0" dirty="0">
                <a:solidFill>
                  <a:srgbClr val="484848"/>
                </a:solidFill>
                <a:effectLst/>
                <a:latin typeface="Calibri W01"/>
              </a:rPr>
              <a:t> med den interne gruppa lagt rammene for denne prosessen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n-NO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Tenkte personar </a:t>
            </a:r>
            <a:endParaRPr lang="nb-N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n-NO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knytt til utfordringsbilde som grunnlag for ny samfunnsdel i Bykle som de no har jobba med og som er utarbeida.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nn-N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Gjennomføring </a:t>
            </a:r>
            <a:endParaRPr lang="nb-N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n-NO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 grupper – 5 utvalde </a:t>
            </a:r>
            <a:r>
              <a:rPr lang="nn-NO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personals</a:t>
            </a:r>
            <a:r>
              <a:rPr lang="nn-NO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nn-NO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cafedialog</a:t>
            </a:r>
            <a:r>
              <a:rPr lang="nn-NO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b-NO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IG: 12 min pr. personals  I -2 min G 10 min </a:t>
            </a:r>
            <a:r>
              <a:rPr lang="nb-NO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nb-NO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 grupper = </a:t>
            </a:r>
            <a:r>
              <a:rPr lang="nb-NO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 min</a:t>
            </a:r>
            <a:r>
              <a:rPr lang="nb-NO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b-NO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Plenumsøkt 3 min pr bord – Bordvert </a:t>
            </a:r>
            <a:r>
              <a:rPr lang="nb-NO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formidlar</a:t>
            </a:r>
            <a:r>
              <a:rPr lang="nb-NO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ev. delegerer på gruppa som er ved bordet = </a:t>
            </a:r>
            <a:r>
              <a:rPr lang="nb-NO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min</a:t>
            </a:r>
            <a:r>
              <a:rPr lang="nb-NO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None/>
            </a:pPr>
            <a:endParaRPr lang="nb-N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sz="16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140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7389813" y="5989638"/>
            <a:ext cx="2468562" cy="13890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400" b="1" i="0" u="none" strike="noStrike" kern="120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P* Hvordan var det å jobbe med personals? Nye oppdagelser. </a:t>
            </a:r>
            <a:r>
              <a:rPr lang="nb-NO" sz="1400"/>
              <a:t>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154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7389813" y="5989638"/>
            <a:ext cx="2468562" cy="13890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400" b="1" i="0" u="none" strike="noStrike" kern="120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P* Hvordan var det å jobbe med personals? Nye oppdagelser. </a:t>
            </a:r>
            <a:r>
              <a:rPr lang="nb-NO" sz="1400"/>
              <a:t>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61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7389813" y="5989638"/>
            <a:ext cx="2468562" cy="13890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40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6131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7389813" y="5989638"/>
            <a:ext cx="2468562" cy="13890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40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267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77635B-3AD3-4058-85C5-EAB64D6E721F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8602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77635B-3AD3-4058-85C5-EAB64D6E721F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8964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77635B-3AD3-4058-85C5-EAB64D6E721F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4957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77635B-3AD3-4058-85C5-EAB64D6E721F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7534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77635B-3AD3-4058-85C5-EAB64D6E721F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1685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6831013" y="6043613"/>
            <a:ext cx="2487612" cy="140017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Vi kommer til å bruke en Gammel og god metodikk som sikrer medvirkning og aktiv deltagelse fra alle. Stille og individuell runde,</a:t>
            </a:r>
            <a:br>
              <a:rPr lang="nb-NO" dirty="0"/>
            </a:b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745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7389813" y="5989638"/>
            <a:ext cx="2468562" cy="13890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Bordvertene legger fram. I G</a:t>
            </a:r>
          </a:p>
          <a:p>
            <a:r>
              <a:rPr lang="nb-NO"/>
              <a:t>En liten igangsetter individuelt. </a:t>
            </a:r>
          </a:p>
          <a:p>
            <a:endParaRPr lang="nb-NO"/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52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7389813" y="5989638"/>
            <a:ext cx="2468562" cy="13890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Utfordring med aldersgruppen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524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53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tstilt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7055" y="3104915"/>
            <a:ext cx="11137900" cy="648171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423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ul_Tittel og innhold hei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29" y="1412875"/>
            <a:ext cx="12188172" cy="5445125"/>
          </a:xfrm>
        </p:spPr>
        <p:txBody>
          <a:bodyPr lIns="360000" tIns="18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764704"/>
            <a:ext cx="11661127" cy="648171"/>
          </a:xfrm>
          <a:solidFill>
            <a:schemeClr val="accent5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3107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ul Tittel og innhold halv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0" y="1412875"/>
            <a:ext cx="6096000" cy="5445125"/>
          </a:xfrm>
        </p:spPr>
        <p:txBody>
          <a:bodyPr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764704"/>
            <a:ext cx="11661127" cy="648171"/>
          </a:xfrm>
          <a:solidFill>
            <a:schemeClr val="accent5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4232" y="1412875"/>
            <a:ext cx="6096000" cy="5445125"/>
          </a:xfrm>
        </p:spPr>
        <p:txBody>
          <a:bodyPr lIns="360000" tIns="18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97675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vart_Tittel og innhold hei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29" y="1412875"/>
            <a:ext cx="12188172" cy="5445125"/>
          </a:xfrm>
        </p:spPr>
        <p:txBody>
          <a:bodyPr lIns="360000"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764704"/>
            <a:ext cx="11661127" cy="648171"/>
          </a:xfrm>
          <a:solidFill>
            <a:schemeClr val="tx1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726576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art Tittel og innhold halv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0" y="1412875"/>
            <a:ext cx="6096000" cy="5445125"/>
          </a:xfrm>
        </p:spPr>
        <p:txBody>
          <a:bodyPr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764704"/>
            <a:ext cx="11661127" cy="648171"/>
          </a:xfrm>
          <a:solidFill>
            <a:schemeClr val="tx1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4232" y="1412875"/>
            <a:ext cx="6096000" cy="5445125"/>
          </a:xfrm>
        </p:spPr>
        <p:txBody>
          <a:bodyPr lIns="360000" tIns="18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11480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5422900" y="1628773"/>
            <a:ext cx="2880784" cy="2880000"/>
          </a:xfrm>
          <a:prstGeom prst="ellipse">
            <a:avLst/>
          </a:prstGeom>
          <a:gradFill rotWithShape="1">
            <a:gsLst>
              <a:gs pos="0">
                <a:srgbClr val="FF4A00"/>
              </a:gs>
              <a:gs pos="20000">
                <a:srgbClr val="FF4C00"/>
              </a:gs>
              <a:gs pos="100000">
                <a:srgbClr val="C83800"/>
              </a:gs>
            </a:gsLst>
            <a:lin ang="5400000"/>
          </a:gradFill>
          <a:ln w="9525">
            <a:solidFill>
              <a:srgbClr val="EE5714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sz="24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8208434" y="2708273"/>
            <a:ext cx="3456517" cy="3456000"/>
          </a:xfrm>
          <a:prstGeom prst="ellipse">
            <a:avLst/>
          </a:prstGeom>
          <a:gradFill rotWithShape="1">
            <a:gsLst>
              <a:gs pos="0">
                <a:srgbClr val="FF4A00"/>
              </a:gs>
              <a:gs pos="20000">
                <a:srgbClr val="FF4C00"/>
              </a:gs>
              <a:gs pos="100000">
                <a:srgbClr val="C83800"/>
              </a:gs>
            </a:gsLst>
            <a:lin ang="5400000"/>
          </a:gradFill>
          <a:ln w="9525">
            <a:solidFill>
              <a:srgbClr val="EE5714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4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939800" y="1892828"/>
            <a:ext cx="4387851" cy="4387200"/>
          </a:xfrm>
          <a:prstGeom prst="ellipse">
            <a:avLst/>
          </a:prstGeom>
          <a:gradFill rotWithShape="1">
            <a:gsLst>
              <a:gs pos="0">
                <a:srgbClr val="FF4A00"/>
              </a:gs>
              <a:gs pos="20000">
                <a:srgbClr val="FF4C00"/>
              </a:gs>
              <a:gs pos="100000">
                <a:srgbClr val="C83800"/>
              </a:gs>
            </a:gsLst>
            <a:lin ang="5400000"/>
          </a:gradFill>
          <a:ln w="9525">
            <a:solidFill>
              <a:srgbClr val="EE5714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4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615947" y="1988840"/>
            <a:ext cx="2496277" cy="1800200"/>
          </a:xfrm>
        </p:spPr>
        <p:txBody>
          <a:bodyPr/>
          <a:lstStyle>
            <a:lvl1pPr marL="0" indent="0" algn="ctr">
              <a:buNone/>
              <a:defRPr lang="nb-NO" sz="2667" dirty="0" smtClean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half" idx="13"/>
          </p:nvPr>
        </p:nvSpPr>
        <p:spPr>
          <a:xfrm>
            <a:off x="8496267" y="3068961"/>
            <a:ext cx="3072341" cy="2167123"/>
          </a:xfrm>
        </p:spPr>
        <p:txBody>
          <a:bodyPr/>
          <a:lstStyle>
            <a:lvl1pPr marL="0" indent="0" algn="ctr">
              <a:buNone/>
              <a:defRPr lang="nb-NO" sz="2667" baseline="0" dirty="0" smtClean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3"/>
          <p:cNvSpPr>
            <a:spLocks noGrp="1"/>
          </p:cNvSpPr>
          <p:nvPr>
            <p:ph type="body" sz="half" idx="14"/>
          </p:nvPr>
        </p:nvSpPr>
        <p:spPr>
          <a:xfrm>
            <a:off x="1310777" y="2808477"/>
            <a:ext cx="3728367" cy="2629859"/>
          </a:xfrm>
        </p:spPr>
        <p:txBody>
          <a:bodyPr/>
          <a:lstStyle>
            <a:lvl1pPr marL="0" indent="0" algn="ctr">
              <a:buNone/>
              <a:defRPr lang="nb-NO" sz="2667" baseline="0" dirty="0" smtClean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Tittel 1"/>
          <p:cNvSpPr>
            <a:spLocks noGrp="1"/>
          </p:cNvSpPr>
          <p:nvPr>
            <p:ph type="title"/>
          </p:nvPr>
        </p:nvSpPr>
        <p:spPr>
          <a:xfrm>
            <a:off x="527382" y="836712"/>
            <a:ext cx="11137237" cy="792088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322733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7382" y="4406902"/>
            <a:ext cx="11137237" cy="1389505"/>
          </a:xfrm>
        </p:spPr>
        <p:txBody>
          <a:bodyPr anchor="t"/>
          <a:lstStyle>
            <a:lvl1pPr algn="l">
              <a:defRPr sz="4267" b="0" i="0" cap="none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27382" y="2906715"/>
            <a:ext cx="11137237" cy="1530399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1272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27381" y="1412875"/>
            <a:ext cx="5472608" cy="4713291"/>
          </a:xfrm>
        </p:spPr>
        <p:txBody>
          <a:bodyPr tIns="180000"/>
          <a:lstStyle>
            <a:lvl1pPr>
              <a:defRPr sz="2667"/>
            </a:lvl1pPr>
            <a:lvl2pPr>
              <a:defRPr sz="2667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0" y="1412875"/>
            <a:ext cx="5491989" cy="4713291"/>
          </a:xfrm>
        </p:spPr>
        <p:txBody>
          <a:bodyPr tIns="180000"/>
          <a:lstStyle>
            <a:lvl1pPr>
              <a:defRPr sz="2667"/>
            </a:lvl1pPr>
            <a:lvl2pPr>
              <a:defRPr sz="2667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3980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7055" y="836637"/>
            <a:ext cx="11137900" cy="7921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0557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kje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element_DS_tilpp_h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56667" y="2781302"/>
            <a:ext cx="96520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0" y="3"/>
            <a:ext cx="12192000" cy="685799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999188851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bilete grøn bakgrunn">
    <p:bg>
      <p:bgPr>
        <a:gradFill flip="none" rotWithShape="1">
          <a:gsLst>
            <a:gs pos="0">
              <a:schemeClr val="accent2"/>
            </a:gs>
            <a:gs pos="100000">
              <a:schemeClr val="accent2">
                <a:lumMod val="75000"/>
              </a:schemeClr>
            </a:gs>
          </a:gsLst>
          <a:lin ang="57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 altLang="nb-NO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27382" y="2636912"/>
            <a:ext cx="11137237" cy="79208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50" b="37400"/>
          <a:stretch/>
        </p:blipFill>
        <p:spPr>
          <a:xfrm>
            <a:off x="9108941" y="6157439"/>
            <a:ext cx="2837932" cy="48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3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27051" y="4581128"/>
            <a:ext cx="11137237" cy="864096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27382" y="5445224"/>
            <a:ext cx="11137237" cy="576064"/>
          </a:xfrm>
        </p:spPr>
        <p:txBody>
          <a:bodyPr/>
          <a:lstStyle>
            <a:lvl1pPr marL="0" indent="0" algn="l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bilde 5"/>
          <p:cNvSpPr>
            <a:spLocks noGrp="1"/>
          </p:cNvSpPr>
          <p:nvPr>
            <p:ph type="pic" sz="quarter" idx="15" hasCustomPrompt="1"/>
          </p:nvPr>
        </p:nvSpPr>
        <p:spPr>
          <a:xfrm>
            <a:off x="527051" y="260351"/>
            <a:ext cx="11137900" cy="43201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bilde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066524064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bilde orange bakgrunn">
    <p:bg>
      <p:bgPr>
        <a:gradFill flip="none" rotWithShape="1">
          <a:gsLst>
            <a:gs pos="100000">
              <a:schemeClr val="accent1">
                <a:lumMod val="75000"/>
              </a:schemeClr>
            </a:gs>
            <a:gs pos="0">
              <a:srgbClr val="FF6600"/>
            </a:gs>
          </a:gsLst>
          <a:lin ang="50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2" y="2636912"/>
            <a:ext cx="11137237" cy="79208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50" b="37400"/>
          <a:stretch/>
        </p:blipFill>
        <p:spPr>
          <a:xfrm>
            <a:off x="9108941" y="6157439"/>
            <a:ext cx="2837932" cy="48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814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hold 2 spal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tittel 1">
            <a:extLst>
              <a:ext uri="{FF2B5EF4-FFF2-40B4-BE49-F238E27FC236}">
                <a16:creationId xmlns:a16="http://schemas.microsoft.com/office/drawing/2014/main" id="{05EE7753-7937-2848-86A7-8DF6CFBED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439"/>
            <a:ext cx="105156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3" name="Plassholder for innhold 3"/>
          <p:cNvSpPr>
            <a:spLocks noGrp="1"/>
          </p:cNvSpPr>
          <p:nvPr>
            <p:ph sz="quarter" idx="15" hasCustomPrompt="1"/>
          </p:nvPr>
        </p:nvSpPr>
        <p:spPr>
          <a:xfrm>
            <a:off x="6232850" y="1892135"/>
            <a:ext cx="5120951" cy="3557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 err="1"/>
              <a:t>redje</a:t>
            </a:r>
            <a:r>
              <a:rPr lang="nb-NO"/>
              <a:t>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innhold 3">
            <a:extLst>
              <a:ext uri="{FF2B5EF4-FFF2-40B4-BE49-F238E27FC236}">
                <a16:creationId xmlns:a16="http://schemas.microsoft.com/office/drawing/2014/main" id="{6A173FF9-9E7D-4D6F-9FC8-7799B690E32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201" y="1892135"/>
            <a:ext cx="5120951" cy="3557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5218527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hold 2 spal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8">
            <a:extLst>
              <a:ext uri="{FF2B5EF4-FFF2-40B4-BE49-F238E27FC236}">
                <a16:creationId xmlns:a16="http://schemas.microsoft.com/office/drawing/2014/main" id="{91C49AE3-5B04-3248-AB85-890B9E9B94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00925" y="1873663"/>
            <a:ext cx="3952875" cy="3564392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13" name="Plassholder for tittel 1">
            <a:extLst>
              <a:ext uri="{FF2B5EF4-FFF2-40B4-BE49-F238E27FC236}">
                <a16:creationId xmlns:a16="http://schemas.microsoft.com/office/drawing/2014/main" id="{05EE7753-7937-2848-86A7-8DF6CFBED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966"/>
            <a:ext cx="105156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4" name="Plassholder for innhold 3"/>
          <p:cNvSpPr>
            <a:spLocks noGrp="1"/>
          </p:cNvSpPr>
          <p:nvPr>
            <p:ph sz="quarter" idx="15"/>
          </p:nvPr>
        </p:nvSpPr>
        <p:spPr>
          <a:xfrm>
            <a:off x="838201" y="1873663"/>
            <a:ext cx="6296025" cy="3557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1719370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ittel 1">
            <a:extLst>
              <a:ext uri="{FF2B5EF4-FFF2-40B4-BE49-F238E27FC236}">
                <a16:creationId xmlns:a16="http://schemas.microsoft.com/office/drawing/2014/main" id="{05EE7753-7937-2848-86A7-8DF6CFBED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439"/>
            <a:ext cx="105156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0" name="Plassholder for tekst 8"/>
          <p:cNvSpPr>
            <a:spLocks noGrp="1"/>
          </p:cNvSpPr>
          <p:nvPr>
            <p:ph type="body" sz="quarter" idx="10"/>
          </p:nvPr>
        </p:nvSpPr>
        <p:spPr>
          <a:xfrm>
            <a:off x="838200" y="1892135"/>
            <a:ext cx="10515600" cy="356439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2884019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hold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8">
            <a:extLst>
              <a:ext uri="{FF2B5EF4-FFF2-40B4-BE49-F238E27FC236}">
                <a16:creationId xmlns:a16="http://schemas.microsoft.com/office/drawing/2014/main" id="{91C49AE3-5B04-3248-AB85-890B9E9B94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1" y="1892135"/>
            <a:ext cx="3952875" cy="3564392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11" name="Plassholder for tittel 1">
            <a:extLst>
              <a:ext uri="{FF2B5EF4-FFF2-40B4-BE49-F238E27FC236}">
                <a16:creationId xmlns:a16="http://schemas.microsoft.com/office/drawing/2014/main" id="{05EE7753-7937-2848-86A7-8DF6CFBED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439"/>
            <a:ext cx="105156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3" name="Plassholder for innhold 3"/>
          <p:cNvSpPr>
            <a:spLocks noGrp="1"/>
          </p:cNvSpPr>
          <p:nvPr>
            <p:ph sz="quarter" idx="15"/>
          </p:nvPr>
        </p:nvSpPr>
        <p:spPr>
          <a:xfrm>
            <a:off x="5057777" y="1892135"/>
            <a:ext cx="6296025" cy="3557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722372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hold 3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CBCA700-E822-8546-BA53-CAD381523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653" y="4192877"/>
            <a:ext cx="2893291" cy="1122363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8" name="Plassholder for tekst 17">
            <a:extLst>
              <a:ext uri="{FF2B5EF4-FFF2-40B4-BE49-F238E27FC236}">
                <a16:creationId xmlns:a16="http://schemas.microsoft.com/office/drawing/2014/main" id="{24768D3A-B4C6-4846-93C7-5FD37A3283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48703" y="4206585"/>
            <a:ext cx="2894012" cy="1122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0" name="Plassholder for tekst 19">
            <a:extLst>
              <a:ext uri="{FF2B5EF4-FFF2-40B4-BE49-F238E27FC236}">
                <a16:creationId xmlns:a16="http://schemas.microsoft.com/office/drawing/2014/main" id="{1C6F9580-4146-5B4D-9F2D-B0FE9E7AD5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626474" y="4197349"/>
            <a:ext cx="2894013" cy="1122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5" name="Plassholder for tekst 24">
            <a:extLst>
              <a:ext uri="{FF2B5EF4-FFF2-40B4-BE49-F238E27FC236}">
                <a16:creationId xmlns:a16="http://schemas.microsoft.com/office/drawing/2014/main" id="{3209E090-8181-0247-8175-FD2288F857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1653" y="3756603"/>
            <a:ext cx="2894012" cy="436563"/>
          </a:xfrm>
        </p:spPr>
        <p:txBody>
          <a:bodyPr>
            <a:no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6" name="Plassholder for tekst 24">
            <a:extLst>
              <a:ext uri="{FF2B5EF4-FFF2-40B4-BE49-F238E27FC236}">
                <a16:creationId xmlns:a16="http://schemas.microsoft.com/office/drawing/2014/main" id="{B3DDC085-2F7A-1941-9FC5-0F891B6971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48703" y="3756313"/>
            <a:ext cx="2894012" cy="436563"/>
          </a:xfrm>
        </p:spPr>
        <p:txBody>
          <a:bodyPr>
            <a:no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7" name="Plassholder for tekst 24">
            <a:extLst>
              <a:ext uri="{FF2B5EF4-FFF2-40B4-BE49-F238E27FC236}">
                <a16:creationId xmlns:a16="http://schemas.microsoft.com/office/drawing/2014/main" id="{D12C300D-76CB-DE4E-AB53-CF4F3A56A6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626183" y="3756313"/>
            <a:ext cx="2894012" cy="436563"/>
          </a:xfrm>
        </p:spPr>
        <p:txBody>
          <a:bodyPr>
            <a:no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9" name="Plassholder for bilde 28">
            <a:extLst>
              <a:ext uri="{FF2B5EF4-FFF2-40B4-BE49-F238E27FC236}">
                <a16:creationId xmlns:a16="http://schemas.microsoft.com/office/drawing/2014/main" id="{9D901454-00EF-F941-9DEF-C912F468EC1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0931" y="764164"/>
            <a:ext cx="2894012" cy="2962273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30" name="Plassholder for bilde 28">
            <a:extLst>
              <a:ext uri="{FF2B5EF4-FFF2-40B4-BE49-F238E27FC236}">
                <a16:creationId xmlns:a16="http://schemas.microsoft.com/office/drawing/2014/main" id="{20746FCF-CD86-9E40-8268-311A3B27A9A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48703" y="794041"/>
            <a:ext cx="2894012" cy="2962273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31" name="Plassholder for bilde 28">
            <a:extLst>
              <a:ext uri="{FF2B5EF4-FFF2-40B4-BE49-F238E27FC236}">
                <a16:creationId xmlns:a16="http://schemas.microsoft.com/office/drawing/2014/main" id="{0BDCBDE5-9EC4-1F42-A694-F170EEB596E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626183" y="789565"/>
            <a:ext cx="2894012" cy="2962273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15910306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tstilt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7055" y="3104915"/>
            <a:ext cx="11137900" cy="648171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53693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27051" y="4581128"/>
            <a:ext cx="11137237" cy="864096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27382" y="5445224"/>
            <a:ext cx="11137237" cy="576064"/>
          </a:xfrm>
        </p:spPr>
        <p:txBody>
          <a:bodyPr/>
          <a:lstStyle>
            <a:lvl1pPr marL="0" indent="0" algn="l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bilde 5"/>
          <p:cNvSpPr>
            <a:spLocks noGrp="1"/>
          </p:cNvSpPr>
          <p:nvPr>
            <p:ph type="pic" sz="quarter" idx="15" hasCustomPrompt="1"/>
          </p:nvPr>
        </p:nvSpPr>
        <p:spPr>
          <a:xfrm>
            <a:off x="527051" y="260351"/>
            <a:ext cx="11137900" cy="43201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bilde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51341901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7055" y="480000"/>
            <a:ext cx="11137900" cy="648171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7055" y="1412875"/>
            <a:ext cx="11137900" cy="4679951"/>
          </a:xfrm>
        </p:spPr>
        <p:txBody>
          <a:bodyPr tIns="1080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88766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27381" y="1412875"/>
            <a:ext cx="5472608" cy="4713291"/>
          </a:xfrm>
        </p:spPr>
        <p:txBody>
          <a:bodyPr tIns="180000"/>
          <a:lstStyle>
            <a:lvl1pPr>
              <a:defRPr sz="2667"/>
            </a:lvl1pPr>
            <a:lvl2pPr>
              <a:defRPr sz="2667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0" y="1412875"/>
            <a:ext cx="5491989" cy="4713291"/>
          </a:xfrm>
        </p:spPr>
        <p:txBody>
          <a:bodyPr tIns="180000"/>
          <a:lstStyle>
            <a:lvl1pPr>
              <a:defRPr sz="2667"/>
            </a:lvl1pPr>
            <a:lvl2pPr>
              <a:defRPr sz="2667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14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7055" y="764704"/>
            <a:ext cx="11137900" cy="648171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7055" y="1412875"/>
            <a:ext cx="11137900" cy="4679951"/>
          </a:xfrm>
        </p:spPr>
        <p:txBody>
          <a:bodyPr tIns="1080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95035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sje Tittel og innhold hei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29" y="1412875"/>
            <a:ext cx="12188172" cy="5445125"/>
          </a:xfrm>
        </p:spPr>
        <p:txBody>
          <a:bodyPr lIns="360000" tIns="180000" rIns="36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480000"/>
            <a:ext cx="12188172" cy="648171"/>
          </a:xfrm>
          <a:solidFill>
            <a:schemeClr val="accent1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511791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ransje Tittel og innhold halv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0" y="1412875"/>
            <a:ext cx="6096000" cy="5445125"/>
          </a:xfrm>
        </p:spPr>
        <p:txBody>
          <a:bodyPr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480000"/>
            <a:ext cx="12188172" cy="648171"/>
          </a:xfrm>
          <a:solidFill>
            <a:schemeClr val="accent1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4232" y="1412875"/>
            <a:ext cx="6096000" cy="5445125"/>
          </a:xfrm>
        </p:spPr>
        <p:txBody>
          <a:bodyPr lIns="360000" tIns="18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93518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ønn Tittel og innhold hei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29" y="1412875"/>
            <a:ext cx="12188172" cy="5445125"/>
          </a:xfrm>
        </p:spPr>
        <p:txBody>
          <a:bodyPr lIns="360000"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480000"/>
            <a:ext cx="12188172" cy="648171"/>
          </a:xfrm>
          <a:solidFill>
            <a:schemeClr val="accent2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2201296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n Tittel og innhold halv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0" y="1412875"/>
            <a:ext cx="6096000" cy="5445125"/>
          </a:xfrm>
        </p:spPr>
        <p:txBody>
          <a:bodyPr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480000"/>
            <a:ext cx="12188172" cy="648171"/>
          </a:xfrm>
          <a:solidFill>
            <a:schemeClr val="accent2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4232" y="1412875"/>
            <a:ext cx="6096000" cy="5445125"/>
          </a:xfrm>
        </p:spPr>
        <p:txBody>
          <a:bodyPr lIns="360000" tIns="18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340334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å Tittel og innhold hei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29" y="1412875"/>
            <a:ext cx="12188172" cy="5445125"/>
          </a:xfrm>
        </p:spPr>
        <p:txBody>
          <a:bodyPr lIns="360000"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480000"/>
            <a:ext cx="12188172" cy="648171"/>
          </a:xfrm>
          <a:solidFill>
            <a:schemeClr val="accent3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4222285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Tittel og innhold halv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0" y="1412875"/>
            <a:ext cx="6096000" cy="5445125"/>
          </a:xfrm>
        </p:spPr>
        <p:txBody>
          <a:bodyPr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480000"/>
            <a:ext cx="12188172" cy="648171"/>
          </a:xfrm>
          <a:solidFill>
            <a:schemeClr val="accent3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4232" y="1412875"/>
            <a:ext cx="6096000" cy="5445125"/>
          </a:xfrm>
        </p:spPr>
        <p:txBody>
          <a:bodyPr lIns="360000" tIns="18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446635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ul_Tittel og innhold hei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29" y="1412875"/>
            <a:ext cx="12188172" cy="5445125"/>
          </a:xfrm>
        </p:spPr>
        <p:txBody>
          <a:bodyPr lIns="360000" tIns="18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8" y="480000"/>
            <a:ext cx="12184344" cy="648171"/>
          </a:xfrm>
          <a:solidFill>
            <a:schemeClr val="accent5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9545121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ul Tittel og innhold halv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0" y="1412875"/>
            <a:ext cx="6096000" cy="5445125"/>
          </a:xfrm>
        </p:spPr>
        <p:txBody>
          <a:bodyPr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480000"/>
            <a:ext cx="12183940" cy="648171"/>
          </a:xfrm>
          <a:solidFill>
            <a:schemeClr val="accent5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4232" y="1412875"/>
            <a:ext cx="6096000" cy="5445125"/>
          </a:xfrm>
        </p:spPr>
        <p:txBody>
          <a:bodyPr lIns="360000" tIns="18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121120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vart_Tittel og innhold hei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29" y="1412875"/>
            <a:ext cx="12188172" cy="5445125"/>
          </a:xfrm>
        </p:spPr>
        <p:txBody>
          <a:bodyPr lIns="360000"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8" y="480000"/>
            <a:ext cx="12184344" cy="648171"/>
          </a:xfrm>
          <a:solidFill>
            <a:schemeClr val="tx1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6511580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art Tittel og innhold halv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0" y="1412875"/>
            <a:ext cx="6096000" cy="5445125"/>
          </a:xfrm>
        </p:spPr>
        <p:txBody>
          <a:bodyPr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480000"/>
            <a:ext cx="12183940" cy="648171"/>
          </a:xfrm>
          <a:solidFill>
            <a:schemeClr val="tx1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4232" y="1412875"/>
            <a:ext cx="6096000" cy="5445125"/>
          </a:xfrm>
        </p:spPr>
        <p:txBody>
          <a:bodyPr lIns="360000" tIns="18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4433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sje Tittel og innhold hei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29" y="1412875"/>
            <a:ext cx="12188172" cy="5445125"/>
          </a:xfrm>
        </p:spPr>
        <p:txBody>
          <a:bodyPr lIns="360000" tIns="180000" rIns="36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764704"/>
            <a:ext cx="11661127" cy="648171"/>
          </a:xfrm>
          <a:solidFill>
            <a:schemeClr val="accent1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6190048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7382" y="4406902"/>
            <a:ext cx="11137237" cy="1389505"/>
          </a:xfrm>
        </p:spPr>
        <p:txBody>
          <a:bodyPr anchor="t"/>
          <a:lstStyle>
            <a:lvl1pPr algn="l">
              <a:defRPr sz="4267" b="0" i="0" cap="none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27382" y="2906715"/>
            <a:ext cx="11137237" cy="1530399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46237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7055" y="480000"/>
            <a:ext cx="11137900" cy="7921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62856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kje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0" y="3"/>
            <a:ext cx="12192000" cy="685799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137720689"/>
      </p:ext>
    </p:extLst>
  </p:cSld>
  <p:clrMapOvr>
    <a:masterClrMapping/>
  </p:clrMapOvr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bilete grøn bakgrunn">
    <p:bg>
      <p:bgPr>
        <a:gradFill flip="none" rotWithShape="1">
          <a:gsLst>
            <a:gs pos="0">
              <a:schemeClr val="accent1">
                <a:lumMod val="94000"/>
                <a:lumOff val="6000"/>
              </a:schemeClr>
            </a:gs>
            <a:gs pos="39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  <a:alpha val="99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 altLang="nb-NO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27382" y="2636912"/>
            <a:ext cx="11137237" cy="79208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8941" y="6157439"/>
            <a:ext cx="2837932" cy="484304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661B6DBF-24AE-460F-A1CB-4A009DA3CF6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360" y="6077344"/>
            <a:ext cx="1830715" cy="69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0412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bilde orange bakgrunn">
    <p:bg>
      <p:bgPr>
        <a:gradFill flip="none" rotWithShape="1">
          <a:gsLst>
            <a:gs pos="0">
              <a:schemeClr val="accent3">
                <a:alpha val="88000"/>
                <a:lumMod val="79000"/>
                <a:lumOff val="21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2" y="2636912"/>
            <a:ext cx="11137237" cy="79208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8941" y="6157439"/>
            <a:ext cx="2837932" cy="484304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C934CFE3-7A2D-40CA-B112-5E226FB1A5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360" y="6077344"/>
            <a:ext cx="1830715" cy="69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9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ransje Tittel og innhold halv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0" y="1412875"/>
            <a:ext cx="6096000" cy="5445125"/>
          </a:xfrm>
        </p:spPr>
        <p:txBody>
          <a:bodyPr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764704"/>
            <a:ext cx="11661127" cy="648171"/>
          </a:xfrm>
          <a:solidFill>
            <a:schemeClr val="accent1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4232" y="1412875"/>
            <a:ext cx="6096000" cy="5445125"/>
          </a:xfrm>
        </p:spPr>
        <p:txBody>
          <a:bodyPr lIns="360000" tIns="18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1564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ønn Tittel og innhold hei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29" y="1412875"/>
            <a:ext cx="12188172" cy="5445125"/>
          </a:xfrm>
        </p:spPr>
        <p:txBody>
          <a:bodyPr lIns="360000"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764704"/>
            <a:ext cx="11661127" cy="648171"/>
          </a:xfrm>
          <a:solidFill>
            <a:schemeClr val="accent2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16977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n Tittel og innhold halv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0" y="1412875"/>
            <a:ext cx="6096000" cy="5445125"/>
          </a:xfrm>
        </p:spPr>
        <p:txBody>
          <a:bodyPr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764704"/>
            <a:ext cx="11661127" cy="648171"/>
          </a:xfrm>
          <a:solidFill>
            <a:schemeClr val="accent2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4232" y="1412875"/>
            <a:ext cx="6096000" cy="5445125"/>
          </a:xfrm>
        </p:spPr>
        <p:txBody>
          <a:bodyPr lIns="360000" tIns="18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8267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å Tittel og innhold hei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29" y="1412875"/>
            <a:ext cx="12188172" cy="5445125"/>
          </a:xfrm>
        </p:spPr>
        <p:txBody>
          <a:bodyPr lIns="360000"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764704"/>
            <a:ext cx="11661127" cy="648171"/>
          </a:xfrm>
          <a:solidFill>
            <a:schemeClr val="accent3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71314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Tittel og innhold halv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0" y="1412875"/>
            <a:ext cx="6096000" cy="5445125"/>
          </a:xfrm>
        </p:spPr>
        <p:txBody>
          <a:bodyPr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764704"/>
            <a:ext cx="11661127" cy="648171"/>
          </a:xfrm>
          <a:solidFill>
            <a:schemeClr val="accent3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4232" y="1412875"/>
            <a:ext cx="6096000" cy="5445125"/>
          </a:xfrm>
        </p:spPr>
        <p:txBody>
          <a:bodyPr lIns="360000" tIns="18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07463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28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44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7055" y="764704"/>
            <a:ext cx="11137900" cy="64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Overskrift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5" y="1412875"/>
            <a:ext cx="11137900" cy="467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00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051" y="6245225"/>
            <a:ext cx="1152459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67">
                <a:solidFill>
                  <a:schemeClr val="accent2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71531" y="6245225"/>
            <a:ext cx="5108939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67">
                <a:solidFill>
                  <a:schemeClr val="accent2"/>
                </a:solidFill>
                <a:latin typeface="+mn-lt"/>
                <a:cs typeface="Arial" pitchFamily="34" charset="0"/>
              </a:defRPr>
            </a:lvl1pPr>
          </a:lstStyle>
          <a:p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48128" y="6245225"/>
            <a:ext cx="161672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67">
                <a:solidFill>
                  <a:schemeClr val="accent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5208" b="35004"/>
          <a:stretch/>
        </p:blipFill>
        <p:spPr>
          <a:xfrm>
            <a:off x="9109558" y="6092827"/>
            <a:ext cx="2825628" cy="59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65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2" r:id="rId21"/>
    <p:sldLayoutId id="2147483683" r:id="rId22"/>
    <p:sldLayoutId id="2147483684" r:id="rId23"/>
    <p:sldLayoutId id="2147483685" r:id="rId24"/>
    <p:sldLayoutId id="2147483686" r:id="rId2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accent1"/>
          </a:solidFill>
          <a:latin typeface="Calibri"/>
          <a:ea typeface="ＭＳ Ｐゴシック" charset="0"/>
          <a:cs typeface="Apple Chancery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accent1"/>
          </a:solidFill>
          <a:latin typeface="Calibri" pitchFamily="34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accent1"/>
          </a:solidFill>
          <a:latin typeface="Calibri" pitchFamily="34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accent1"/>
          </a:solidFill>
          <a:latin typeface="Calibri" pitchFamily="34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accent1"/>
          </a:solidFill>
          <a:latin typeface="Calibri" pitchFamily="34" charset="0"/>
          <a:ea typeface="ＭＳ Ｐゴシック" charset="0"/>
          <a:cs typeface="Arial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B72B16"/>
          </a:solidFill>
          <a:latin typeface="Arial" charset="0"/>
          <a:cs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B72B16"/>
          </a:solidFill>
          <a:latin typeface="Arial" charset="0"/>
          <a:cs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B72B16"/>
          </a:solidFill>
          <a:latin typeface="Arial" charset="0"/>
          <a:cs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B72B16"/>
          </a:solidFill>
          <a:latin typeface="Arial" charset="0"/>
          <a:cs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har char="•"/>
        <a:defRPr sz="2667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  <a:ea typeface="ＭＳ Ｐゴシック" charset="-128"/>
          <a:cs typeface="Arial" pitchFamily="34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rgbClr val="4B4B4B"/>
          </a:solidFill>
          <a:latin typeface="+mn-lt"/>
          <a:cs typeface="+mn-cs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rgbClr val="4B4B4B"/>
          </a:solidFill>
          <a:latin typeface="+mn-lt"/>
          <a:cs typeface="+mn-cs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rgbClr val="4B4B4B"/>
          </a:solidFill>
          <a:latin typeface="+mn-lt"/>
          <a:cs typeface="+mn-cs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rgbClr val="4B4B4B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7055" y="480000"/>
            <a:ext cx="11137900" cy="648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Overskrift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5" y="1128171"/>
            <a:ext cx="11137900" cy="496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00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29176" y="6245225"/>
            <a:ext cx="1152459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67">
                <a:solidFill>
                  <a:schemeClr val="accent2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44736" y="6245225"/>
            <a:ext cx="3467264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67">
                <a:solidFill>
                  <a:schemeClr val="accent2"/>
                </a:solidFill>
                <a:latin typeface="+mn-lt"/>
                <a:cs typeface="Arial" pitchFamily="34" charset="0"/>
              </a:defRPr>
            </a:lvl1pPr>
          </a:lstStyle>
          <a:p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48128" y="6245225"/>
            <a:ext cx="161672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67">
                <a:solidFill>
                  <a:schemeClr val="accent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9558" y="6092827"/>
            <a:ext cx="2825628" cy="594784"/>
          </a:xfrm>
          <a:prstGeom prst="rect">
            <a:avLst/>
          </a:prstGeom>
        </p:spPr>
      </p:pic>
      <p:pic>
        <p:nvPicPr>
          <p:cNvPr id="10" name="Bilde 9" descr="Et bilde som inneholder objekt&#10;&#10;Automatisk generert beskrivelse">
            <a:extLst>
              <a:ext uri="{FF2B5EF4-FFF2-40B4-BE49-F238E27FC236}">
                <a16:creationId xmlns:a16="http://schemas.microsoft.com/office/drawing/2014/main" id="{6E9573EE-9509-467A-A1FE-346167727B0C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360" y="6077345"/>
            <a:ext cx="1830715" cy="69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accent1"/>
          </a:solidFill>
          <a:latin typeface="Calibri"/>
          <a:ea typeface="ＭＳ Ｐゴシック" charset="0"/>
          <a:cs typeface="Apple Chancery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accent1"/>
          </a:solidFill>
          <a:latin typeface="Calibri" pitchFamily="34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accent1"/>
          </a:solidFill>
          <a:latin typeface="Calibri" pitchFamily="34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accent1"/>
          </a:solidFill>
          <a:latin typeface="Calibri" pitchFamily="34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accent1"/>
          </a:solidFill>
          <a:latin typeface="Calibri" pitchFamily="34" charset="0"/>
          <a:ea typeface="ＭＳ Ｐゴシック" charset="0"/>
          <a:cs typeface="Arial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B72B16"/>
          </a:solidFill>
          <a:latin typeface="Arial" charset="0"/>
          <a:cs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B72B16"/>
          </a:solidFill>
          <a:latin typeface="Arial" charset="0"/>
          <a:cs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B72B16"/>
          </a:solidFill>
          <a:latin typeface="Arial" charset="0"/>
          <a:cs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B72B16"/>
          </a:solidFill>
          <a:latin typeface="Arial" charset="0"/>
          <a:cs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har char="•"/>
        <a:defRPr sz="2667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  <a:ea typeface="ＭＳ Ｐゴシック" charset="-128"/>
          <a:cs typeface="Arial" pitchFamily="34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rgbClr val="4B4B4B"/>
          </a:solidFill>
          <a:latin typeface="+mn-lt"/>
          <a:cs typeface="+mn-cs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rgbClr val="4B4B4B"/>
          </a:solidFill>
          <a:latin typeface="+mn-lt"/>
          <a:cs typeface="+mn-cs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rgbClr val="4B4B4B"/>
          </a:solidFill>
          <a:latin typeface="+mn-lt"/>
          <a:cs typeface="+mn-cs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rgbClr val="4B4B4B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istriktssenteret.no/digitale-verktoy/igp-metode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AD0EE5-8C4F-4F05-ABCB-DE757108A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n-NO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/</a:t>
            </a:r>
            <a:r>
              <a:rPr lang="nn-NO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</a:t>
            </a:r>
            <a:r>
              <a:rPr lang="nn-NO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Lærdal 2027</a:t>
            </a:r>
            <a:br>
              <a:rPr lang="nn-NO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n-NO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nn-NO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n-NO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Arbeidsverksted</a:t>
            </a:r>
            <a:r>
              <a:rPr lang="nn-NO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kommunestyret, </a:t>
            </a:r>
            <a:r>
              <a:rPr lang="nn-NO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næringsaktører</a:t>
            </a:r>
            <a:r>
              <a:rPr lang="nn-NO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administrasjon</a:t>
            </a:r>
            <a:br>
              <a:rPr lang="nn-NO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n-NO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Arbeid </a:t>
            </a:r>
            <a:r>
              <a:rPr lang="nn-NO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knyttet</a:t>
            </a:r>
            <a:r>
              <a:rPr lang="nn-NO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til tiltaksplan for Strategisk næringsplan</a:t>
            </a:r>
            <a:endParaRPr lang="nb-NO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957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E7612F0-227D-477F-A517-F0FA11540986}"/>
              </a:ext>
            </a:extLst>
          </p:cNvPr>
          <p:cNvSpPr/>
          <p:nvPr/>
        </p:nvSpPr>
        <p:spPr>
          <a:xfrm>
            <a:off x="903111" y="704165"/>
            <a:ext cx="1055511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PERSONAS 2027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Terje og Nina 65 og 60 år </a:t>
            </a:r>
            <a:endParaRPr kumimoji="0" lang="nn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Paret er gjentakande turistar frå Tromsø som har base i Lærdal. Dei nyttar tilboda Lærdal har innanfor kultur, kortreist mat, fiske, vandreturar m.m. </a:t>
            </a:r>
            <a:endParaRPr kumimoji="0" lang="nn-NO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n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Kvifor er Lærdal  ein attraktivt kommune for besøkande og kva skal næringslivet gjera for å holda vidare på dei?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B6A4EBBB-7714-D59E-4089-8F83A99BC21D}"/>
              </a:ext>
            </a:extLst>
          </p:cNvPr>
          <p:cNvSpPr/>
          <p:nvPr/>
        </p:nvSpPr>
        <p:spPr>
          <a:xfrm>
            <a:off x="8416092" y="333138"/>
            <a:ext cx="2927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I 2min, G 12 min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2128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E7612F0-227D-477F-A517-F0FA11540986}"/>
              </a:ext>
            </a:extLst>
          </p:cNvPr>
          <p:cNvSpPr/>
          <p:nvPr/>
        </p:nvSpPr>
        <p:spPr>
          <a:xfrm>
            <a:off x="903111" y="704165"/>
            <a:ext cx="1055511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PERSONAS 2027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Kåre 47 år</a:t>
            </a: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Kåre bur på Ljøsne. Kåre er entreprenør, </a:t>
            </a:r>
            <a:r>
              <a:rPr kumimoji="0" lang="nb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grunneigar</a:t>
            </a: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og </a:t>
            </a:r>
            <a:r>
              <a:rPr kumimoji="0" lang="nb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vore</a:t>
            </a: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aktiv i utbygging i </a:t>
            </a:r>
            <a:r>
              <a:rPr kumimoji="0" lang="nb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nabokommunane</a:t>
            </a: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. Han </a:t>
            </a:r>
            <a:r>
              <a:rPr kumimoji="0" lang="nb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ønskjer</a:t>
            </a: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å bidra </a:t>
            </a:r>
            <a:r>
              <a:rPr kumimoji="0" lang="nb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meir</a:t>
            </a: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i lokalsamfunnet og har planar om utbygging på eiga areal og har ekspertise innenfor bygg og anlegg.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Korleis bør kommunen og næringslivet rigge si eiga satsing både med tanke på Kåre og bygg &amp; anleggsbransjen i kommunen? 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82B0E234-9550-639A-884E-794C97A110EB}"/>
              </a:ext>
            </a:extLst>
          </p:cNvPr>
          <p:cNvSpPr/>
          <p:nvPr/>
        </p:nvSpPr>
        <p:spPr>
          <a:xfrm>
            <a:off x="8416092" y="333138"/>
            <a:ext cx="2927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I 2min, G 12 min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690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E7612F0-227D-477F-A517-F0FA11540986}"/>
              </a:ext>
            </a:extLst>
          </p:cNvPr>
          <p:cNvSpPr/>
          <p:nvPr/>
        </p:nvSpPr>
        <p:spPr>
          <a:xfrm>
            <a:off x="903111" y="704165"/>
            <a:ext cx="1055511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PERSONAS 2027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Sigmund 39 år og Berit 38 år </a:t>
            </a: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Paret flytta heim til Lærdal for 3 år </a:t>
            </a:r>
            <a:r>
              <a:rPr kumimoji="0" lang="nb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sidan</a:t>
            </a: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. Dei har etablert seg på </a:t>
            </a:r>
            <a:r>
              <a:rPr kumimoji="0" lang="nb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Øyri</a:t>
            </a: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med </a:t>
            </a:r>
            <a:r>
              <a:rPr kumimoji="0" lang="nb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ein</a:t>
            </a: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restaurant, nisjebutikk med mellom anna lokale produkt og har god </a:t>
            </a:r>
            <a:r>
              <a:rPr kumimoji="0" lang="nb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omsetnad</a:t>
            </a: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. Dei </a:t>
            </a:r>
            <a:r>
              <a:rPr kumimoji="0" lang="nb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ønskjer</a:t>
            </a: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å ekspandere, og er i ferd med å kjøpe/bygge </a:t>
            </a:r>
            <a:r>
              <a:rPr kumimoji="0" lang="nb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ein</a:t>
            </a: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</a:t>
            </a:r>
            <a:r>
              <a:rPr kumimoji="0" lang="nb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overnattingsstad</a:t>
            </a: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. Dei ser også etter </a:t>
            </a:r>
            <a:r>
              <a:rPr kumimoji="0" lang="nb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investorar</a:t>
            </a: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for å utvide konseptet. </a:t>
            </a: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0" i="1" u="none" strike="noStrike" kern="1200" cap="none" spc="0" normalizeH="0" baseline="0" noProof="0">
              <a:ln>
                <a:noFill/>
              </a:ln>
              <a:solidFill>
                <a:srgbClr val="DD4814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Korleis kan kommunen og næringslivet legge til rette og dra nytte av satsinga til Sigmund og Berit? 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8FBA20BC-C68E-942E-3823-2E7AFF87ECA9}"/>
              </a:ext>
            </a:extLst>
          </p:cNvPr>
          <p:cNvSpPr/>
          <p:nvPr/>
        </p:nvSpPr>
        <p:spPr>
          <a:xfrm>
            <a:off x="8416092" y="333138"/>
            <a:ext cx="2927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I 2min, G 12 min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0451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E7612F0-227D-477F-A517-F0FA11540986}"/>
              </a:ext>
            </a:extLst>
          </p:cNvPr>
          <p:cNvSpPr/>
          <p:nvPr/>
        </p:nvSpPr>
        <p:spPr>
          <a:xfrm>
            <a:off x="903111" y="704165"/>
            <a:ext cx="10555111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PERSONAS 2027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Freia 34 år og Marius 32 år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/>
              </a:rPr>
              <a:t>Ungt par </a:t>
            </a:r>
            <a:r>
              <a:rPr kumimoji="0" lang="nb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/>
              </a:rPr>
              <a:t>frå</a:t>
            </a: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/>
              </a:rPr>
              <a:t> Bergen, begge nyutdanna der ho har fått jobb som lege på sjukehuset, mens Marius </a:t>
            </a:r>
            <a:r>
              <a:rPr kumimoji="0" lang="nb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/>
              </a:rPr>
              <a:t>ønskjer</a:t>
            </a: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/>
              </a:rPr>
              <a:t> å starte eigen praksis som fysioterapeut .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Korleis kan Marius starta sin eigen praksis på </a:t>
            </a:r>
            <a:r>
              <a:rPr kumimoji="0" lang="nb-NO" sz="2800" b="1" i="1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ein</a:t>
            </a:r>
            <a:r>
              <a:rPr kumimoji="0" lang="nb-NO" sz="28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god måte i Lærdal kommune?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8FBA20BC-C68E-942E-3823-2E7AFF87ECA9}"/>
              </a:ext>
            </a:extLst>
          </p:cNvPr>
          <p:cNvSpPr/>
          <p:nvPr/>
        </p:nvSpPr>
        <p:spPr>
          <a:xfrm>
            <a:off x="8416092" y="333138"/>
            <a:ext cx="2927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I 2min, G 12 min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1580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533D2B-A034-1BC9-A1D5-FDAB25793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Takk for arbeidet!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6693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445EB249-964E-E95C-3A93-62F97E190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Førebuing til arbeidsverkstad  </a:t>
            </a:r>
            <a:r>
              <a:rPr lang="nn-NO" sz="1800" b="0" i="0" dirty="0">
                <a:solidFill>
                  <a:srgbClr val="000000"/>
                </a:solidFill>
                <a:effectLst/>
                <a:latin typeface="WordVisiCarriageReturn_MSFontService"/>
              </a:rPr>
              <a:t> </a:t>
            </a:r>
            <a:br>
              <a:rPr lang="nn-NO" sz="1800" b="0" i="0" dirty="0">
                <a:solidFill>
                  <a:srgbClr val="000000"/>
                </a:solidFill>
                <a:effectLst/>
                <a:latin typeface="WordVisiCarriageReturn_MSFontService"/>
              </a:rPr>
            </a:br>
            <a:r>
              <a:rPr lang="nn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Teknisk utstyr inkl. tavle til å ta </a:t>
            </a:r>
            <a:r>
              <a:rPr lang="nn-NO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notatar</a:t>
            </a:r>
            <a:r>
              <a:rPr lang="nn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PC med </a:t>
            </a:r>
            <a:r>
              <a:rPr lang="nn-NO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ppt</a:t>
            </a:r>
            <a:r>
              <a:rPr lang="nn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-ark</a:t>
            </a:r>
            <a:r>
              <a:rPr lang="nn-NO" sz="1800" b="0" i="0" dirty="0">
                <a:solidFill>
                  <a:srgbClr val="000000"/>
                </a:solidFill>
                <a:effectLst/>
                <a:latin typeface="WordVisiCarriageReturn_MSFontService"/>
              </a:rPr>
              <a:t> </a:t>
            </a:r>
            <a:br>
              <a:rPr lang="nn-NO" sz="1800" b="0" i="0" dirty="0">
                <a:solidFill>
                  <a:srgbClr val="000000"/>
                </a:solidFill>
                <a:effectLst/>
                <a:latin typeface="WordVisiCarriageReturn_MSFontService"/>
              </a:rPr>
            </a:br>
            <a:r>
              <a:rPr lang="nn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Sal med bordoppsetning, gruppefordeling, pennar, gule lappar, borddukar. </a:t>
            </a:r>
            <a:r>
              <a:rPr lang="nn-NO" sz="1800" b="0" i="0" dirty="0">
                <a:solidFill>
                  <a:srgbClr val="000000"/>
                </a:solidFill>
                <a:effectLst/>
                <a:latin typeface="WordVisiCarriageReturn_MSFontService"/>
              </a:rPr>
              <a:t> </a:t>
            </a:r>
            <a:br>
              <a:rPr lang="nn-NO" sz="1800" b="0" i="0" dirty="0">
                <a:solidFill>
                  <a:srgbClr val="000000"/>
                </a:solidFill>
                <a:effectLst/>
                <a:latin typeface="WordVisiCarriageReturn_MSFontService"/>
              </a:rPr>
            </a:br>
            <a:r>
              <a:rPr lang="nn-NO" sz="1800" b="0" i="0" dirty="0">
                <a:solidFill>
                  <a:srgbClr val="000000"/>
                </a:solidFill>
                <a:effectLst/>
                <a:latin typeface="WordVisiCarriageReturn_MSFontService"/>
              </a:rPr>
              <a:t>G</a:t>
            </a:r>
            <a:r>
              <a:rPr lang="nn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ruppebord. 5-6 </a:t>
            </a:r>
            <a:r>
              <a:rPr lang="nn-NO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stk</a:t>
            </a:r>
            <a:r>
              <a:rPr lang="nn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per bord </a:t>
            </a:r>
            <a:br>
              <a:rPr lang="nn-NO" sz="1800" b="0" i="0" dirty="0">
                <a:solidFill>
                  <a:srgbClr val="000000"/>
                </a:solidFill>
                <a:effectLst/>
                <a:latin typeface="WordVisiCarriageReturn_MSFontService"/>
              </a:rPr>
            </a:br>
            <a:r>
              <a:rPr lang="nn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repr. frå administrasjonen  med ansvar for å dokumentere prosess. ( Cafe dialog)</a:t>
            </a:r>
            <a:r>
              <a:rPr lang="nn-NO" sz="1800" b="0" i="0" dirty="0">
                <a:solidFill>
                  <a:srgbClr val="000000"/>
                </a:solidFill>
                <a:effectLst/>
                <a:latin typeface="WordVisiCarriageReturn_MSFontService"/>
              </a:rPr>
              <a:t> </a:t>
            </a:r>
            <a:br>
              <a:rPr lang="nn-NO" sz="1800" b="0" i="0" dirty="0">
                <a:solidFill>
                  <a:srgbClr val="000000"/>
                </a:solidFill>
                <a:effectLst/>
                <a:latin typeface="WordVisiCarriageReturn_MSFontService"/>
              </a:rPr>
            </a:br>
            <a:r>
              <a:rPr lang="nn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Arbeidsgruppa i kommunen tek ansvar for gruppe-samansetnad, oversikt grupper, utpeikt gruppeleiar, pluss gule lappar, pennar, borddukar</a:t>
            </a:r>
            <a:r>
              <a:rPr lang="nn-NO" sz="1800" b="0" i="0" dirty="0">
                <a:solidFill>
                  <a:srgbClr val="000000"/>
                </a:solidFill>
                <a:effectLst/>
                <a:latin typeface="WordVisiCarriageReturn_MSFontService"/>
              </a:rPr>
              <a:t> </a:t>
            </a:r>
            <a:br>
              <a:rPr lang="nn-NO" sz="1800" b="0" i="0" dirty="0">
                <a:solidFill>
                  <a:srgbClr val="000000"/>
                </a:solidFill>
                <a:effectLst/>
                <a:latin typeface="WordVisiCarriageReturn_MSFontService"/>
              </a:rPr>
            </a:br>
            <a:r>
              <a:rPr lang="nn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Teknisk utstyr</a:t>
            </a:r>
          </a:p>
          <a:p>
            <a:r>
              <a:rPr lang="nb-NO" sz="2000" b="0" i="0" dirty="0">
                <a:solidFill>
                  <a:srgbClr val="484848"/>
                </a:solidFill>
                <a:effectLst/>
                <a:latin typeface="Calibri W01"/>
              </a:rPr>
              <a:t>5 bordverter fra administrasjonen og 5 grupper</a:t>
            </a:r>
            <a:r>
              <a:rPr lang="nb-NO" sz="2000" dirty="0">
                <a:solidFill>
                  <a:srgbClr val="484848"/>
                </a:solidFill>
                <a:latin typeface="Calibri W01"/>
              </a:rPr>
              <a:t>. De skriver ned og leder gruppene på bordet, slik at alle får komme til ordet. </a:t>
            </a:r>
            <a:endParaRPr lang="nb-NO" sz="2000" b="0" i="0" dirty="0">
              <a:solidFill>
                <a:srgbClr val="484848"/>
              </a:solidFill>
              <a:effectLst/>
              <a:latin typeface="Calibri W01"/>
            </a:endParaRPr>
          </a:p>
          <a:p>
            <a:r>
              <a:rPr lang="nb-NO" sz="2000" dirty="0" err="1">
                <a:solidFill>
                  <a:srgbClr val="484848"/>
                </a:solidFill>
                <a:latin typeface="Calibri W01"/>
              </a:rPr>
              <a:t>Kafeedialog</a:t>
            </a:r>
            <a:r>
              <a:rPr lang="nb-NO" sz="2000" dirty="0">
                <a:solidFill>
                  <a:srgbClr val="484848"/>
                </a:solidFill>
                <a:latin typeface="Calibri W01"/>
              </a:rPr>
              <a:t>. Alle gruppene får en runde rundt alle bord. Bordverter blir igjen. 7 </a:t>
            </a:r>
            <a:r>
              <a:rPr lang="nb-NO" sz="2000" dirty="0" err="1">
                <a:solidFill>
                  <a:srgbClr val="484848"/>
                </a:solidFill>
                <a:latin typeface="Calibri W01"/>
              </a:rPr>
              <a:t>personas</a:t>
            </a:r>
            <a:r>
              <a:rPr lang="nb-NO" sz="2000" dirty="0">
                <a:solidFill>
                  <a:srgbClr val="484848"/>
                </a:solidFill>
                <a:latin typeface="Calibri W01"/>
              </a:rPr>
              <a:t> og 5 bord betyr at 2 bord har 2 </a:t>
            </a:r>
            <a:r>
              <a:rPr lang="nb-NO" sz="2000" dirty="0" err="1">
                <a:solidFill>
                  <a:srgbClr val="484848"/>
                </a:solidFill>
                <a:latin typeface="Calibri W01"/>
              </a:rPr>
              <a:t>personas</a:t>
            </a:r>
            <a:r>
              <a:rPr lang="nb-NO" sz="2000" dirty="0">
                <a:solidFill>
                  <a:srgbClr val="484848"/>
                </a:solidFill>
                <a:latin typeface="Calibri W01"/>
              </a:rPr>
              <a:t> og 3 bord har 1 </a:t>
            </a:r>
            <a:r>
              <a:rPr lang="nb-NO" sz="2000" dirty="0" err="1">
                <a:solidFill>
                  <a:srgbClr val="484848"/>
                </a:solidFill>
                <a:latin typeface="Calibri W01"/>
              </a:rPr>
              <a:t>personas</a:t>
            </a:r>
            <a:endParaRPr lang="nb-NO" sz="2000" b="0" i="0" dirty="0">
              <a:solidFill>
                <a:srgbClr val="484848"/>
              </a:solidFill>
              <a:effectLst/>
              <a:latin typeface="Calibri W01"/>
            </a:endParaRPr>
          </a:p>
          <a:p>
            <a:r>
              <a:rPr lang="nb-NO" sz="2000" b="0" i="0" dirty="0">
                <a:solidFill>
                  <a:srgbClr val="484848"/>
                </a:solidFill>
                <a:effectLst/>
                <a:latin typeface="Calibri W01"/>
              </a:rPr>
              <a:t>Basert på kunnskapsgrunnlag både i plandokumenter lokalt, regionalt og nasjonalt samt erfaringsbasert fra prosessgruppa</a:t>
            </a:r>
          </a:p>
          <a:p>
            <a:pPr lvl="1"/>
            <a:r>
              <a:rPr lang="nb-NO" sz="2000" b="0" i="0" u="sng" dirty="0" err="1">
                <a:solidFill>
                  <a:srgbClr val="484848"/>
                </a:solidFill>
                <a:effectLst/>
                <a:latin typeface="Calibri W01"/>
              </a:rPr>
              <a:t>Personasene</a:t>
            </a:r>
            <a:r>
              <a:rPr lang="nb-NO" sz="2000" b="0" i="0" u="sng" dirty="0">
                <a:solidFill>
                  <a:srgbClr val="484848"/>
                </a:solidFill>
                <a:effectLst/>
                <a:latin typeface="Calibri W01"/>
              </a:rPr>
              <a:t> må tilpasses din egen kommune og </a:t>
            </a:r>
            <a:r>
              <a:rPr lang="nb-NO" sz="2000" u="sng" dirty="0">
                <a:solidFill>
                  <a:srgbClr val="484848"/>
                </a:solidFill>
                <a:latin typeface="Calibri W01"/>
              </a:rPr>
              <a:t>formål!</a:t>
            </a:r>
            <a:endParaRPr lang="nb-NO" sz="2000" b="0" i="0" u="sng" dirty="0">
              <a:solidFill>
                <a:srgbClr val="484848"/>
              </a:solidFill>
              <a:effectLst/>
              <a:latin typeface="Calibri W01"/>
            </a:endParaRPr>
          </a:p>
          <a:p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DAE0F9C2-C937-89BF-8B31-245FCF383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Bakgrunn: </a:t>
            </a:r>
          </a:p>
        </p:txBody>
      </p:sp>
    </p:spTree>
    <p:extLst>
      <p:ext uri="{BB962C8B-B14F-4D97-AF65-F5344CB8AC3E}">
        <p14:creationId xmlns:p14="http://schemas.microsoft.com/office/powerpoint/2010/main" val="3110865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445EB249-964E-E95C-3A93-62F97E190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b="0" i="0" dirty="0" err="1">
                <a:solidFill>
                  <a:srgbClr val="484848"/>
                </a:solidFill>
                <a:effectLst/>
                <a:latin typeface="Calibri W01"/>
              </a:rPr>
              <a:t>Personas</a:t>
            </a:r>
            <a:r>
              <a:rPr lang="nb-NO" sz="2800" b="0" i="0" dirty="0">
                <a:solidFill>
                  <a:srgbClr val="484848"/>
                </a:solidFill>
                <a:effectLst/>
                <a:latin typeface="Calibri W01"/>
              </a:rPr>
              <a:t> er </a:t>
            </a:r>
            <a:r>
              <a:rPr lang="nb-NO" sz="2800" b="0" i="0" dirty="0" err="1">
                <a:solidFill>
                  <a:srgbClr val="484848"/>
                </a:solidFill>
                <a:effectLst/>
                <a:latin typeface="Calibri W01"/>
              </a:rPr>
              <a:t>ein</a:t>
            </a:r>
            <a:r>
              <a:rPr lang="nb-NO" sz="2800" b="0" i="0" dirty="0">
                <a:solidFill>
                  <a:srgbClr val="484848"/>
                </a:solidFill>
                <a:effectLst/>
                <a:latin typeface="Calibri W01"/>
              </a:rPr>
              <a:t> arbeidsmetode der du systematisk </a:t>
            </a:r>
            <a:r>
              <a:rPr lang="nb-NO" sz="2800" b="0" i="0" dirty="0" err="1">
                <a:solidFill>
                  <a:srgbClr val="484848"/>
                </a:solidFill>
                <a:effectLst/>
                <a:latin typeface="Calibri W01"/>
              </a:rPr>
              <a:t>inntek</a:t>
            </a:r>
            <a:r>
              <a:rPr lang="nb-NO" sz="2800" b="0" i="0" dirty="0">
                <a:solidFill>
                  <a:srgbClr val="484848"/>
                </a:solidFill>
                <a:effectLst/>
                <a:latin typeface="Calibri W01"/>
              </a:rPr>
              <a:t> andre sitt perspektiv. Dette </a:t>
            </a:r>
            <a:r>
              <a:rPr lang="nb-NO" sz="2800" b="0" i="0" dirty="0" err="1">
                <a:solidFill>
                  <a:srgbClr val="484848"/>
                </a:solidFill>
                <a:effectLst/>
                <a:latin typeface="Calibri W01"/>
              </a:rPr>
              <a:t>bidreg</a:t>
            </a:r>
            <a:r>
              <a:rPr lang="nb-NO" sz="2800" b="0" i="0" dirty="0">
                <a:solidFill>
                  <a:srgbClr val="484848"/>
                </a:solidFill>
                <a:effectLst/>
                <a:latin typeface="Calibri W01"/>
              </a:rPr>
              <a:t> til at du kan sjå næringslivet sitt  behov </a:t>
            </a:r>
            <a:r>
              <a:rPr lang="nb-NO" sz="2800" b="0" i="0" dirty="0" err="1">
                <a:solidFill>
                  <a:srgbClr val="484848"/>
                </a:solidFill>
                <a:effectLst/>
                <a:latin typeface="Calibri W01"/>
              </a:rPr>
              <a:t>tydeligare</a:t>
            </a:r>
            <a:r>
              <a:rPr lang="nb-NO" sz="2800" b="0" i="0" dirty="0">
                <a:solidFill>
                  <a:srgbClr val="484848"/>
                </a:solidFill>
                <a:effectLst/>
                <a:latin typeface="Calibri W01"/>
              </a:rPr>
              <a:t>, </a:t>
            </a:r>
            <a:r>
              <a:rPr lang="nb-NO" sz="2800" b="0" i="0" dirty="0" err="1">
                <a:solidFill>
                  <a:srgbClr val="484848"/>
                </a:solidFill>
                <a:effectLst/>
                <a:latin typeface="Calibri W01"/>
              </a:rPr>
              <a:t>noko</a:t>
            </a:r>
            <a:r>
              <a:rPr lang="nb-NO" sz="2800" b="0" i="0" dirty="0">
                <a:solidFill>
                  <a:srgbClr val="484848"/>
                </a:solidFill>
                <a:effectLst/>
                <a:latin typeface="Calibri W01"/>
              </a:rPr>
              <a:t> som gir utviklingsarbeidet betre retning og resultat.</a:t>
            </a:r>
          </a:p>
          <a:p>
            <a:endParaRPr lang="nb-NO" sz="2800" b="0" i="0" dirty="0">
              <a:solidFill>
                <a:srgbClr val="484848"/>
              </a:solidFill>
              <a:effectLst/>
              <a:latin typeface="Calibri W01"/>
            </a:endParaRPr>
          </a:p>
          <a:p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 W01"/>
                <a:ea typeface="+mn-ea"/>
                <a:cs typeface="+mn-cs"/>
              </a:rPr>
              <a:t>Her skal du tenke gjennom korleis</a:t>
            </a:r>
            <a:r>
              <a:rPr lang="nb-NO" sz="2800" kern="1200" dirty="0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 </a:t>
            </a:r>
            <a:r>
              <a:rPr lang="nb-NO" sz="2800" kern="1200" dirty="0" err="1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dei</a:t>
            </a:r>
            <a:r>
              <a:rPr lang="nb-NO" sz="2800" kern="1200" dirty="0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 enkelte personals er kopla til framtidsscenario – fremover i tid</a:t>
            </a:r>
          </a:p>
          <a:p>
            <a:pPr marL="0" indent="0">
              <a:buNone/>
            </a:pPr>
            <a:endParaRPr lang="nb-NO" sz="2800" kern="1200" dirty="0">
              <a:solidFill>
                <a:srgbClr val="484848"/>
              </a:solidFill>
              <a:latin typeface="Calibri W01"/>
              <a:ea typeface="+mn-ea"/>
              <a:cs typeface="+mn-cs"/>
            </a:endParaRPr>
          </a:p>
          <a:p>
            <a:r>
              <a:rPr lang="nb-NO" sz="2800" kern="1200" dirty="0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Dei ulike scenaria bygg opp under kunnskap </a:t>
            </a:r>
            <a:r>
              <a:rPr lang="nb-NO" sz="2800" kern="1200" dirty="0" err="1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frå</a:t>
            </a:r>
            <a:r>
              <a:rPr lang="nb-NO" sz="2800" kern="1200" dirty="0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 ulike planar retta mot næring (samfunnsdelen, </a:t>
            </a:r>
            <a:r>
              <a:rPr lang="nb-NO" sz="2800" kern="1200" dirty="0" err="1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Grøne</a:t>
            </a:r>
            <a:r>
              <a:rPr lang="nb-NO" sz="2800" kern="1200" dirty="0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 Lærdal, </a:t>
            </a:r>
            <a:r>
              <a:rPr lang="nb-NO" sz="2800" kern="1200" dirty="0" err="1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Vestland</a:t>
            </a:r>
            <a:r>
              <a:rPr lang="nb-NO" sz="2800" kern="1200" dirty="0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 FSK, </a:t>
            </a:r>
            <a:r>
              <a:rPr lang="nb-NO" sz="2800" kern="1200" dirty="0" err="1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Berekraftig</a:t>
            </a:r>
            <a:r>
              <a:rPr lang="nb-NO" sz="2800" kern="1200" dirty="0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 verdiskapning…) . </a:t>
            </a:r>
            <a:endParaRPr lang="nb-NO" sz="2400" kern="1200" dirty="0">
              <a:solidFill>
                <a:srgbClr val="484848"/>
              </a:solidFill>
              <a:latin typeface="Calibri W01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DAE0F9C2-C937-89BF-8B31-245FCF383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Innleiing </a:t>
            </a:r>
          </a:p>
        </p:txBody>
      </p:sp>
    </p:spTree>
    <p:extLst>
      <p:ext uri="{BB962C8B-B14F-4D97-AF65-F5344CB8AC3E}">
        <p14:creationId xmlns:p14="http://schemas.microsoft.com/office/powerpoint/2010/main" val="227679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BA22AEBC-EED0-1600-C3CA-7A419EE18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7 </a:t>
            </a:r>
            <a:r>
              <a:rPr lang="nb-NO" err="1"/>
              <a:t>personas</a:t>
            </a:r>
            <a:r>
              <a:rPr lang="nb-NO"/>
              <a:t> </a:t>
            </a:r>
          </a:p>
          <a:p>
            <a:r>
              <a:rPr lang="nb-NO"/>
              <a:t>Tre døme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n-NO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Alfred, 82 år og enkemann. </a:t>
            </a:r>
            <a:br>
              <a:rPr kumimoji="0" lang="nn-NO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</a:br>
            <a:r>
              <a:rPr kumimoji="0" lang="nn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Han har budd heile livet i kommunen og har nyleg flytta inn i ein av dei prislønna fleksible og moderne leilegheitene på </a:t>
            </a:r>
            <a:r>
              <a:rPr kumimoji="0" lang="nn-NO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Øyri</a:t>
            </a:r>
            <a:r>
              <a:rPr kumimoji="0" lang="nn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.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Kvifor fekk dette spennande «klyngetunet» ein pris for innovasjon og berekraftige løysningar og korleis rolle hadde det lokale næringslivet til dette?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9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Kåre 47 år</a:t>
            </a:r>
            <a:endParaRPr kumimoji="0" lang="nb-NO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Kåre bur på Ljøsne. Kåre er entreprenør, </a:t>
            </a:r>
            <a:r>
              <a:rPr kumimoji="0" lang="nb-NO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grunneigar</a:t>
            </a: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og </a:t>
            </a:r>
            <a:r>
              <a:rPr kumimoji="0" lang="nb-NO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vore</a:t>
            </a: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aktiv i utbygging i </a:t>
            </a:r>
            <a:r>
              <a:rPr kumimoji="0" lang="nb-NO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nabokommunane</a:t>
            </a: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. Han </a:t>
            </a:r>
            <a:r>
              <a:rPr kumimoji="0" lang="nb-NO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ønskjer</a:t>
            </a: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å bidra </a:t>
            </a:r>
            <a:r>
              <a:rPr kumimoji="0" lang="nb-NO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meir</a:t>
            </a: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i lokalsamfunnet og har planar om utbygging på eiga areal og har ekspertise innenfor bygg og anlegg. </a:t>
            </a:r>
            <a:endParaRPr kumimoji="0" lang="nb-NO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Korleis bør kommunen og næringslivet rigge si eiga satsing både med tanke på Kåre og bygg &amp; anleggsbransjen i kommunen?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n-NO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1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Kateryna</a:t>
            </a:r>
            <a:r>
              <a:rPr kumimoji="0" lang="nn-NO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 29 år frå Odessa, Ukraina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Kateryna</a:t>
            </a:r>
            <a:r>
              <a:rPr kumimoji="0" lang="nn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 er singel og ønskjer å starta ein sosial </a:t>
            </a:r>
            <a:r>
              <a:rPr lang="nn-NO" sz="1600" err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entreprenørskapsvirksomhet</a:t>
            </a:r>
            <a:r>
              <a:rPr lang="nn-NO" sz="160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. Tanken er ein </a:t>
            </a:r>
            <a:r>
              <a:rPr kumimoji="0" lang="nn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lokal </a:t>
            </a:r>
            <a:r>
              <a:rPr kumimoji="0" lang="nn-NO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ombruksverksted</a:t>
            </a:r>
            <a:r>
              <a:rPr kumimoji="0" lang="nn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 med bytte- og gjenbruksbutikk som også kan fungera som ein møteplass. Ho kom til Borgund </a:t>
            </a:r>
            <a:r>
              <a:rPr kumimoji="0" lang="nn-NO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fra</a:t>
            </a:r>
            <a:r>
              <a:rPr kumimoji="0" lang="nn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 </a:t>
            </a:r>
            <a:r>
              <a:rPr lang="nn-NO" sz="160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Odessa og var </a:t>
            </a:r>
            <a:r>
              <a:rPr lang="nn-NO" sz="1600" err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markedskoordinator</a:t>
            </a:r>
            <a:r>
              <a:rPr lang="nn-NO" sz="160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 for det historiske </a:t>
            </a:r>
            <a:r>
              <a:rPr lang="nn-NO" sz="1600" err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loppemarkedet</a:t>
            </a:r>
            <a:r>
              <a:rPr lang="nn-NO" sz="160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 </a:t>
            </a:r>
            <a:r>
              <a:rPr lang="nn-NO" sz="1600" err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Starokonnyi-markedet</a:t>
            </a:r>
            <a:r>
              <a:rPr lang="nn-NO" sz="160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.</a:t>
            </a:r>
            <a:endParaRPr kumimoji="0" lang="nn-NO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Korleis kan ho som ung tilflyttar og grunder få gode rammevilkår og nettverk for å utvikle konseptet som igjen er med å styrke  samfunns- og næringsgrunnlaget i Borgund og Lærdal?</a:t>
            </a:r>
          </a:p>
          <a:p>
            <a:pPr marL="0" indent="0">
              <a:buNone/>
            </a:pPr>
            <a:endParaRPr lang="nb-NO"/>
          </a:p>
          <a:p>
            <a:endParaRPr lang="nb-NO"/>
          </a:p>
          <a:p>
            <a:pPr marL="0" indent="0">
              <a:buNone/>
            </a:pPr>
            <a:endParaRPr lang="nb-NO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09B84F98-FB0C-92EE-673C-2BE1FA67C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Klar for </a:t>
            </a:r>
            <a:r>
              <a:rPr lang="nb-NO" err="1"/>
              <a:t>vekstad</a:t>
            </a:r>
            <a:r>
              <a:rPr lang="nb-NO"/>
              <a:t> - 2027 </a:t>
            </a:r>
          </a:p>
        </p:txBody>
      </p:sp>
    </p:spTree>
    <p:extLst>
      <p:ext uri="{BB962C8B-B14F-4D97-AF65-F5344CB8AC3E}">
        <p14:creationId xmlns:p14="http://schemas.microsoft.com/office/powerpoint/2010/main" val="3812414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55A2E893-00BE-7DDA-711E-EFD76373B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n-N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nn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grupper – 7 utvalde </a:t>
            </a:r>
            <a:r>
              <a:rPr lang="nn-NO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</a:t>
            </a:r>
            <a:r>
              <a:rPr lang="nn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nn-NO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cafedialog</a:t>
            </a:r>
            <a:r>
              <a:rPr lang="nn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m/ bordvertar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n-N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IG: 12 min pr. personals  </a:t>
            </a:r>
            <a:r>
              <a:rPr lang="nb-NO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- 2 min </a:t>
            </a:r>
            <a:r>
              <a:rPr lang="nb-NO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- 10 min </a:t>
            </a:r>
            <a:r>
              <a:rPr lang="nb-NO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 grupper = </a:t>
            </a:r>
            <a:r>
              <a:rPr lang="nb-NO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 min</a:t>
            </a:r>
          </a:p>
          <a:p>
            <a:pPr marL="876286"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bord har 2 </a:t>
            </a:r>
            <a:r>
              <a:rPr lang="nb-NO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</a:t>
            </a: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3 bord har 1 </a:t>
            </a:r>
            <a:r>
              <a:rPr lang="nb-NO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b-NO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lenumsøkt 3 min pr bord – Bordvert </a:t>
            </a:r>
            <a:r>
              <a:rPr lang="nb-NO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formidlar</a:t>
            </a: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ev. delegerer på gruppa som er ved bordet = </a:t>
            </a:r>
            <a:r>
              <a:rPr lang="nb-NO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min</a:t>
            </a: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nb-NO" dirty="0"/>
              <a:t>Se neste lysark for </a:t>
            </a:r>
            <a:r>
              <a:rPr lang="nb-NO" b="1" dirty="0"/>
              <a:t>I G P </a:t>
            </a:r>
            <a:r>
              <a:rPr lang="nb-NO" dirty="0"/>
              <a:t>forklaring</a:t>
            </a:r>
          </a:p>
          <a:p>
            <a:r>
              <a:rPr lang="nb-NO" dirty="0"/>
              <a:t>Gruppene svarer ut spørsmålet i rødt i de forskjellige </a:t>
            </a:r>
            <a:r>
              <a:rPr lang="nb-NO" dirty="0" err="1"/>
              <a:t>personasene</a:t>
            </a:r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0A2E7F40-A46A-C2E2-A060-2E032B70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Gjennomføring av arbeidsverkstaden </a:t>
            </a:r>
          </a:p>
        </p:txBody>
      </p:sp>
    </p:spTree>
    <p:extLst>
      <p:ext uri="{BB962C8B-B14F-4D97-AF65-F5344CB8AC3E}">
        <p14:creationId xmlns:p14="http://schemas.microsoft.com/office/powerpoint/2010/main" val="29758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8B402A-EC47-4492-A0FE-72D808E8F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                    </a:t>
            </a:r>
            <a:r>
              <a:rPr lang="nb-NO" sz="14666" dirty="0"/>
              <a:t>I   G   P   </a:t>
            </a:r>
            <a:br>
              <a:rPr lang="nb-NO" dirty="0"/>
            </a:br>
            <a:r>
              <a:rPr lang="nb-NO" dirty="0"/>
              <a:t>           I-</a:t>
            </a:r>
            <a:r>
              <a:rPr lang="nb-NO" dirty="0" err="1"/>
              <a:t>ndividuell</a:t>
            </a:r>
            <a:r>
              <a:rPr lang="nb-NO" dirty="0"/>
              <a:t>    G-</a:t>
            </a:r>
            <a:r>
              <a:rPr lang="nb-NO" dirty="0" err="1"/>
              <a:t>ruppe</a:t>
            </a:r>
            <a:r>
              <a:rPr lang="nb-NO" dirty="0"/>
              <a:t>    P-</a:t>
            </a:r>
            <a:r>
              <a:rPr lang="nb-NO" dirty="0" err="1"/>
              <a:t>lenum</a:t>
            </a:r>
            <a:r>
              <a:rPr lang="nb-NO" dirty="0"/>
              <a:t>     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2FF2E5A-8BC1-FDC9-7098-2B05FB5E0D1F}"/>
              </a:ext>
            </a:extLst>
          </p:cNvPr>
          <p:cNvSpPr txBox="1"/>
          <p:nvPr/>
        </p:nvSpPr>
        <p:spPr>
          <a:xfrm>
            <a:off x="3934326" y="5281863"/>
            <a:ext cx="519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+mn-lt"/>
              </a:rPr>
              <a:t>Se mer om </a:t>
            </a:r>
            <a:r>
              <a:rPr lang="nb-NO" dirty="0">
                <a:latin typeface="+mn-lt"/>
                <a:hlinkClick r:id="rId3"/>
              </a:rPr>
              <a:t>IGP på Distriktssenteret.no</a:t>
            </a:r>
            <a:endParaRPr lang="nb-NO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0166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-1104800" y="644691"/>
            <a:ext cx="1008789" cy="878034"/>
            <a:chOff x="-756592" y="483518"/>
            <a:chExt cx="756592" cy="658525"/>
          </a:xfrm>
        </p:grpSpPr>
        <p:sp>
          <p:nvSpPr>
            <p:cNvPr id="7" name="TekstSylinder 6"/>
            <p:cNvSpPr txBox="1"/>
            <p:nvPr/>
          </p:nvSpPr>
          <p:spPr>
            <a:xfrm>
              <a:off x="-756592" y="483518"/>
              <a:ext cx="756592" cy="546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067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rPr>
                <a:t>Vel side-utforming med knappen</a:t>
              </a:r>
            </a:p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n-NO" sz="933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endParaRPr>
            </a:p>
          </p:txBody>
        </p:sp>
        <p:pic>
          <p:nvPicPr>
            <p:cNvPr id="1028" name="Picture 4" descr="C:\Users\DAN-ER~1.AGG\AppData\Local\Temp\SNAGHTML3a42349f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75951" y="915566"/>
              <a:ext cx="595310" cy="2264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ktangel 2">
            <a:extLst>
              <a:ext uri="{FF2B5EF4-FFF2-40B4-BE49-F238E27FC236}">
                <a16:creationId xmlns:a16="http://schemas.microsoft.com/office/drawing/2014/main" id="{0C157CDB-02E5-42E3-AD33-D4C6679AB0C7}"/>
              </a:ext>
            </a:extLst>
          </p:cNvPr>
          <p:cNvSpPr/>
          <p:nvPr/>
        </p:nvSpPr>
        <p:spPr>
          <a:xfrm>
            <a:off x="508000" y="856357"/>
            <a:ext cx="11176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PERSONAS 2027</a:t>
            </a: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1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Kateryna</a:t>
            </a:r>
            <a:r>
              <a:rPr kumimoji="0" lang="nn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 29 år frå Odessa, Ukraina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Kateryna</a:t>
            </a:r>
            <a:r>
              <a:rPr kumimoji="0" lang="nn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 er singel og ønskjer å starta ein sosial </a:t>
            </a:r>
            <a:r>
              <a:rPr lang="nn-NO" sz="320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entreprenørskapsverksemd. Tanken er ein </a:t>
            </a:r>
            <a:r>
              <a:rPr kumimoji="0" lang="nn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lokal ombruksverkstad med bytte- og gjenbruksbutikk som også kan fungera som ein møteplass. Ho kom til Borgund frå </a:t>
            </a:r>
            <a:r>
              <a:rPr lang="nn-NO" sz="320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Odessa og var </a:t>
            </a:r>
            <a:r>
              <a:rPr lang="nn-NO" sz="3200" err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marknadkoordinator</a:t>
            </a:r>
            <a:r>
              <a:rPr lang="nn-NO" sz="320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 for det historiske loppemarknaden «</a:t>
            </a:r>
            <a:r>
              <a:rPr lang="nn-NO" sz="3200" err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Starokonnyi-markedet</a:t>
            </a:r>
            <a:r>
              <a:rPr lang="nn-NO" sz="320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».</a:t>
            </a:r>
            <a:endParaRPr kumimoji="0" lang="nn-NO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Korleis kan ho som ung tilflyttar og grunder få gode rammevilkår og nettverk for å utvikle konseptet som igjen er med å styrke  samfunns- og næringsgrunnlaget i Borgund og Lærdal?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F5277495-E607-7886-741E-CDE8F0E79E67}"/>
              </a:ext>
            </a:extLst>
          </p:cNvPr>
          <p:cNvSpPr/>
          <p:nvPr/>
        </p:nvSpPr>
        <p:spPr>
          <a:xfrm>
            <a:off x="8416092" y="333138"/>
            <a:ext cx="2927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I 2min, G 12 min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D7ABEA7-CF2C-4607-9926-F1B87F0BCC38}"/>
              </a:ext>
            </a:extLst>
          </p:cNvPr>
          <p:cNvSpPr/>
          <p:nvPr/>
        </p:nvSpPr>
        <p:spPr>
          <a:xfrm>
            <a:off x="824090" y="326749"/>
            <a:ext cx="1098408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PERSONAS 2027</a:t>
            </a:r>
            <a:b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</a:br>
            <a:b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</a:br>
            <a:r>
              <a:rPr kumimoji="0" lang="nn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Alfred, 82 år og enkemann. </a:t>
            </a:r>
            <a:br>
              <a:rPr kumimoji="0" lang="nn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</a:br>
            <a:r>
              <a:rPr kumimoji="0" lang="nn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Han har budd heile livet i kommunen og har nyleg flytta inn i ein av dei prislønna fleksible og moderne leilegheitene på </a:t>
            </a:r>
            <a:r>
              <a:rPr kumimoji="0" lang="nn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Øyri</a:t>
            </a:r>
            <a:r>
              <a:rPr kumimoji="0" lang="nn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.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n-NO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Kvifor fekk dette spennande «klyngetunet» ein pris for innovasjon og berekraftige løysningar og korleis rolle hadde det lokale næringslivet til dette?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17D3346-1A5C-9E99-AA65-1D6B8364E273}"/>
              </a:ext>
            </a:extLst>
          </p:cNvPr>
          <p:cNvSpPr/>
          <p:nvPr/>
        </p:nvSpPr>
        <p:spPr>
          <a:xfrm>
            <a:off x="8416092" y="333138"/>
            <a:ext cx="2927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I 2min, G 12 min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5502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4558D2B-F9FA-4CBC-B599-84DA42E21727}"/>
              </a:ext>
            </a:extLst>
          </p:cNvPr>
          <p:cNvSpPr/>
          <p:nvPr/>
        </p:nvSpPr>
        <p:spPr>
          <a:xfrm>
            <a:off x="632178" y="333151"/>
            <a:ext cx="11177904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PERSONAS 2027</a:t>
            </a:r>
            <a:b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</a:br>
            <a:b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</a:br>
            <a:r>
              <a:rPr kumimoji="0" lang="nn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Olav og Kari, gardbrukarar i Lærdal </a:t>
            </a:r>
            <a:br>
              <a:rPr kumimoji="0" lang="nn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</a:br>
            <a:r>
              <a:rPr kumimoji="0" lang="nn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Olav og Kari er i slutten 50-åra. Ola driv ein gard med frukt og bær og satsar på eigen foredling. Gjennom </a:t>
            </a:r>
            <a:r>
              <a:rPr kumimoji="0" lang="nn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haustesesongen</a:t>
            </a:r>
            <a:r>
              <a:rPr kumimoji="0" lang="nn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 har dei fleira tilsette i arbeid. Kari arbeider som lærer i 50% stilling. Barna Frøydis og Jens studerer på Ås og i Bergen. Frøydis er snart ferdig på NMBU og ønskjer å overta garden. Ho vil satsa stort og er ivrig!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n-NO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Korleis bidreg kommunen og næringslivet for å legge til rette for eit attraktivt og framtidsretta verdiskapande landbruk?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0" i="1" u="none" strike="noStrike" kern="1200" cap="none" spc="0" normalizeH="0" baseline="0" noProof="0">
              <a:ln>
                <a:noFill/>
              </a:ln>
              <a:solidFill>
                <a:srgbClr val="DD4814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7689CAC7-543F-1E73-1D03-577170613BE4}"/>
              </a:ext>
            </a:extLst>
          </p:cNvPr>
          <p:cNvSpPr/>
          <p:nvPr/>
        </p:nvSpPr>
        <p:spPr>
          <a:xfrm>
            <a:off x="8416092" y="333138"/>
            <a:ext cx="2927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I 2min, G 12 min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73878"/>
      </p:ext>
    </p:extLst>
  </p:cSld>
  <p:clrMapOvr>
    <a:masterClrMapping/>
  </p:clrMapOvr>
</p:sld>
</file>

<file path=ppt/theme/theme1.xml><?xml version="1.0" encoding="utf-8"?>
<a:theme xmlns:a="http://schemas.openxmlformats.org/drawingml/2006/main" name="Distriktssenteret 2017">
  <a:themeElements>
    <a:clrScheme name="KDU17">
      <a:dk1>
        <a:srgbClr val="000000"/>
      </a:dk1>
      <a:lt1>
        <a:srgbClr val="FFFFFF"/>
      </a:lt1>
      <a:dk2>
        <a:srgbClr val="4D4F53"/>
      </a:dk2>
      <a:lt2>
        <a:srgbClr val="C9CAC8"/>
      </a:lt2>
      <a:accent1>
        <a:srgbClr val="DD4814"/>
      </a:accent1>
      <a:accent2>
        <a:srgbClr val="007B69"/>
      </a:accent2>
      <a:accent3>
        <a:srgbClr val="FECB00"/>
      </a:accent3>
      <a:accent4>
        <a:srgbClr val="8A3400"/>
      </a:accent4>
      <a:accent5>
        <a:srgbClr val="00483D"/>
      </a:accent5>
      <a:accent6>
        <a:srgbClr val="A69400"/>
      </a:accent6>
      <a:hlink>
        <a:srgbClr val="0563C1"/>
      </a:hlink>
      <a:folHlink>
        <a:srgbClr val="00483D"/>
      </a:folHlink>
    </a:clrScheme>
    <a:fontScheme name="KDU2017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Klarh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 Mal_2017" id="{FD6D81EA-5099-4DCE-A244-FBD1A339DFFC}" vid="{FF6FF5ED-193D-446B-9783-365A85AD2058}"/>
    </a:ext>
  </a:extLst>
</a:theme>
</file>

<file path=ppt/theme/theme2.xml><?xml version="1.0" encoding="utf-8"?>
<a:theme xmlns:a="http://schemas.openxmlformats.org/drawingml/2006/main" name="Distriktssenteret/Merkur 2022 m/notatside">
  <a:themeElements>
    <a:clrScheme name="KDU17">
      <a:dk1>
        <a:srgbClr val="000000"/>
      </a:dk1>
      <a:lt1>
        <a:srgbClr val="FFFFFF"/>
      </a:lt1>
      <a:dk2>
        <a:srgbClr val="4D4F53"/>
      </a:dk2>
      <a:lt2>
        <a:srgbClr val="C9CAC8"/>
      </a:lt2>
      <a:accent1>
        <a:srgbClr val="DD4814"/>
      </a:accent1>
      <a:accent2>
        <a:srgbClr val="007B69"/>
      </a:accent2>
      <a:accent3>
        <a:srgbClr val="FECB00"/>
      </a:accent3>
      <a:accent4>
        <a:srgbClr val="8A3400"/>
      </a:accent4>
      <a:accent5>
        <a:srgbClr val="00483D"/>
      </a:accent5>
      <a:accent6>
        <a:srgbClr val="A69400"/>
      </a:accent6>
      <a:hlink>
        <a:srgbClr val="0563C1"/>
      </a:hlink>
      <a:folHlink>
        <a:srgbClr val="00483D"/>
      </a:folHlink>
    </a:clrScheme>
    <a:fontScheme name="KDU2017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Klarh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l med notatark.potx" id="{FF4C22A5-ECA6-4E01-9B5A-20610A500E15}" vid="{48C572F8-8F57-4D05-9230-732DFD0B25CC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S_Dokumentstatus xmlns="3a28383d-0c91-4c94-b9fe-ae9892dd25c1" xsi:nil="true"/>
  </documentManagement>
</p:properties>
</file>

<file path=customXml/item2.xml><?xml version="1.0" encoding="utf-8"?>
<?mso-contentType ?>
<SharedContentType xmlns="Microsoft.SharePoint.Taxonomy.ContentTypeSync" SourceId="20a14e36-3d9b-4ac3-b505-e230eef8c5d5" ContentTypeId="0x010100964B2BADC6CB99429B67C9D3EB5927F6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_DS" ma:contentTypeID="0x010100964B2BADC6CB99429B67C9D3EB5927F600C6C168943F0BEA4E9C10DFE5D12AA40C" ma:contentTypeVersion="25" ma:contentTypeDescription="" ma:contentTypeScope="" ma:versionID="b5b9e96aeee71756830018c3ea6e05b3">
  <xsd:schema xmlns:xsd="http://www.w3.org/2001/XMLSchema" xmlns:xs="http://www.w3.org/2001/XMLSchema" xmlns:p="http://schemas.microsoft.com/office/2006/metadata/properties" xmlns:ns2="3a28383d-0c91-4c94-b9fe-ae9892dd25c1" targetNamespace="http://schemas.microsoft.com/office/2006/metadata/properties" ma:root="true" ma:fieldsID="6b22e4074de31d236353f90b683f3aea" ns2:_="">
    <xsd:import namespace="3a28383d-0c91-4c94-b9fe-ae9892dd25c1"/>
    <xsd:element name="properties">
      <xsd:complexType>
        <xsd:sequence>
          <xsd:element name="documentManagement">
            <xsd:complexType>
              <xsd:all>
                <xsd:element ref="ns2:DS_Dokument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28383d-0c91-4c94-b9fe-ae9892dd25c1" elementFormDefault="qualified">
    <xsd:import namespace="http://schemas.microsoft.com/office/2006/documentManagement/types"/>
    <xsd:import namespace="http://schemas.microsoft.com/office/infopath/2007/PartnerControls"/>
    <xsd:element name="DS_Dokumentstatus" ma:index="8" nillable="true" ma:displayName="DS_Dokumentstatus" ma:format="Dropdown" ma:internalName="DS_Dokumentstatus" ma:readOnly="false">
      <xsd:simpleType>
        <xsd:restriction base="dms:Choice">
          <xsd:enumeration value="Aktivt"/>
          <xsd:enumeration value="Arkiver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14397F-6C47-4CD2-A7D7-EAF1CA2B3483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3a28383d-0c91-4c94-b9fe-ae9892dd25c1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0C2D666-1966-4FA4-922C-06013A38ADE3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97F74806-0A15-4C8B-8C7D-7ADE84170B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28383d-0c91-4c94-b9fe-ae9892dd25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208E38A-EAA1-448F-824A-9351F62FC3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1448</Words>
  <Application>Microsoft Office PowerPoint</Application>
  <PresentationFormat>Widescreen</PresentationFormat>
  <Paragraphs>123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14</vt:i4>
      </vt:variant>
    </vt:vector>
  </HeadingPairs>
  <TitlesOfParts>
    <vt:vector size="16" baseType="lpstr">
      <vt:lpstr>Distriktssenteret 2017</vt:lpstr>
      <vt:lpstr>Distriktssenteret/Merkur 2022 m/notatside</vt:lpstr>
      <vt:lpstr>Scenario /Personas – Lærdal 2027   Arbeidsverksted: kommunestyret, næringsaktører, administrasjon Arbeid knyttet til tiltaksplan for Strategisk næringsplan</vt:lpstr>
      <vt:lpstr>Bakgrunn: </vt:lpstr>
      <vt:lpstr>Innleiing </vt:lpstr>
      <vt:lpstr>Klar for vekstad - 2027 </vt:lpstr>
      <vt:lpstr>Gjennomføring av arbeidsverkstaden </vt:lpstr>
      <vt:lpstr>                    I   G   P               I-ndividuell    G-ruppe    P-lenum    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Takk for arbeidet!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Roar Werner Vangsnes</dc:creator>
  <cp:lastModifiedBy>Preben Woll Bostad</cp:lastModifiedBy>
  <cp:revision>4</cp:revision>
  <cp:lastPrinted>2024-01-31T08:14:12Z</cp:lastPrinted>
  <dcterms:created xsi:type="dcterms:W3CDTF">2023-09-26T07:28:37Z</dcterms:created>
  <dcterms:modified xsi:type="dcterms:W3CDTF">2024-02-09T08:24:46Z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0x010100964B2BADC6CB99429B67C9D3EB5927F600C6C168943F0BEA4E9C10DFE5D12AA40C</vt:lpwstr>
  </property>
  <property fmtid="{D5CDD505-2E9C-101B-9397-08002B2CF9AE}" pid="3" name="SharedWithUsers">
    <vt:lpwstr>20;#Roar Werner Vangsnes</vt:lpwstr>
  </property>
</Properties>
</file>