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9" r:id="rId5"/>
    <p:sldMasterId id="2147483729" r:id="rId6"/>
  </p:sldMasterIdLst>
  <p:notesMasterIdLst>
    <p:notesMasterId r:id="rId27"/>
  </p:notesMasterIdLst>
  <p:sldIdLst>
    <p:sldId id="489" r:id="rId7"/>
    <p:sldId id="1496" r:id="rId8"/>
    <p:sldId id="1522" r:id="rId9"/>
    <p:sldId id="1524" r:id="rId10"/>
    <p:sldId id="1525" r:id="rId11"/>
    <p:sldId id="1507" r:id="rId12"/>
    <p:sldId id="1508" r:id="rId13"/>
    <p:sldId id="1509" r:id="rId14"/>
    <p:sldId id="1510" r:id="rId15"/>
    <p:sldId id="1511" r:id="rId16"/>
    <p:sldId id="1512" r:id="rId17"/>
    <p:sldId id="1513" r:id="rId18"/>
    <p:sldId id="1514" r:id="rId19"/>
    <p:sldId id="1515" r:id="rId20"/>
    <p:sldId id="1516" r:id="rId21"/>
    <p:sldId id="1517" r:id="rId22"/>
    <p:sldId id="1518" r:id="rId23"/>
    <p:sldId id="1520" r:id="rId24"/>
    <p:sldId id="1521" r:id="rId25"/>
    <p:sldId id="1497" r:id="rId26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71F366-6199-424D-A3A2-90D002FA7AD2}" v="2" dt="2024-02-08T13:31:51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09E38-3E98-4382-8F76-22524857F3D0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7635B-3AD3-4058-85C5-EAB64D6E72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264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600" b="0" i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1600" b="0" i="0" err="1">
                <a:solidFill>
                  <a:srgbClr val="484848"/>
                </a:solidFill>
                <a:effectLst/>
                <a:latin typeface="Calibri W01"/>
              </a:rPr>
              <a:t>Personas</a:t>
            </a:r>
            <a:r>
              <a:rPr lang="nb-NO" sz="1600" b="0" i="0">
                <a:solidFill>
                  <a:srgbClr val="484848"/>
                </a:solidFill>
                <a:effectLst/>
                <a:latin typeface="Calibri W01"/>
              </a:rPr>
              <a:t> er en arbeidsmetode der du systematisk inntar andres perspektiv. Dette bidrar til at du kan se innbyggernes behov tydeligere, noe som gir utviklingsarbeidet bedre retning og resultat.</a:t>
            </a:r>
          </a:p>
          <a:p>
            <a:endParaRPr lang="nb-NO" sz="1600" b="0" i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2400" b="0" i="0">
                <a:solidFill>
                  <a:srgbClr val="484848"/>
                </a:solidFill>
                <a:effectLst/>
                <a:latin typeface="Calibri W01"/>
              </a:rPr>
              <a:t>Litt om personals.</a:t>
            </a:r>
          </a:p>
          <a:p>
            <a:endParaRPr lang="nb-NO" sz="2400" b="0" i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2400" b="0" i="0" err="1">
                <a:solidFill>
                  <a:srgbClr val="484848"/>
                </a:solidFill>
                <a:effectLst/>
                <a:latin typeface="Calibri W01"/>
              </a:rPr>
              <a:t>Personas</a:t>
            </a:r>
            <a:r>
              <a:rPr lang="nb-NO" sz="2400" b="0" i="0">
                <a:solidFill>
                  <a:srgbClr val="484848"/>
                </a:solidFill>
                <a:effectLst/>
                <a:latin typeface="Calibri W01"/>
              </a:rPr>
              <a:t> er fiktive personer som skal representere en typisk innbygger i kommunen eller lokalsamfunnet. Når du lager slike fiktive personer, bidrar det til at du i større grad setter deg inn i innbyggernes perspektiv og forstår behovene deres.</a:t>
            </a:r>
          </a:p>
          <a:p>
            <a:endParaRPr lang="nb-NO" sz="2400" b="0" i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2400" b="0" i="0">
                <a:solidFill>
                  <a:srgbClr val="484848"/>
                </a:solidFill>
                <a:effectLst/>
                <a:latin typeface="Calibri W01"/>
              </a:rPr>
              <a:t>Når du lager personals, gir du deg selv og alle andre som jobber med prosessen tid og mulighet til å tenke gjennom hvordan innbyggerne kan komme til å respondere på prosjektet eller tiltaket du skal i gang med. Dermed går dere også gjennom en tankeprosess der dere reflekterer over behovene ulike grupper i lokalsamfunnet har. Det er innbyggerne sine behov kommunen skal lage gode løsninger for.</a:t>
            </a:r>
          </a:p>
          <a:p>
            <a:endParaRPr lang="nb-NO" sz="2400" b="0" i="0">
              <a:solidFill>
                <a:srgbClr val="484848"/>
              </a:solidFill>
              <a:effectLst/>
              <a:latin typeface="Calibri W01"/>
            </a:endParaRPr>
          </a:p>
          <a:p>
            <a:r>
              <a:rPr lang="nb-NO" sz="2400" b="0" i="0">
                <a:solidFill>
                  <a:srgbClr val="484848"/>
                </a:solidFill>
                <a:effectLst/>
                <a:latin typeface="Calibri W01"/>
              </a:rPr>
              <a:t>Vi har på førehand og </a:t>
            </a:r>
            <a:r>
              <a:rPr lang="nb-NO" sz="2400" b="0" i="0" err="1">
                <a:solidFill>
                  <a:srgbClr val="484848"/>
                </a:solidFill>
                <a:effectLst/>
                <a:latin typeface="Calibri W01"/>
              </a:rPr>
              <a:t>saman</a:t>
            </a:r>
            <a:r>
              <a:rPr lang="nb-NO" sz="2400" b="0" i="0">
                <a:solidFill>
                  <a:srgbClr val="484848"/>
                </a:solidFill>
                <a:effectLst/>
                <a:latin typeface="Calibri W01"/>
              </a:rPr>
              <a:t> med den interne gruppa lagt rammene for denne prosessen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n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Tenkte personar </a:t>
            </a:r>
            <a:endParaRPr lang="nb-NO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n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knytt til utfordringsbilde som grunnlag for ny samfunnsdel i Bykle som de no har jobba med og som er utarbeida.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nn-NO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Gjennomføring </a:t>
            </a:r>
            <a:endParaRPr lang="nb-NO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n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 grupper – 5 utvalde </a:t>
            </a:r>
            <a:r>
              <a:rPr lang="nn-NO" sz="16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personals</a:t>
            </a:r>
            <a:r>
              <a:rPr lang="nn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nn-NO" sz="16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cafedialog</a:t>
            </a:r>
            <a:r>
              <a:rPr lang="nn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(Signe, Kristin, Anne, rådmann og økonomisjef er bordvertar) </a:t>
            </a:r>
            <a:endParaRPr lang="nb-NO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b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IG: 12 min pr. personals  I -2 min G 10 min </a:t>
            </a:r>
            <a:r>
              <a:rPr lang="nb-NO" sz="16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nb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grupper = </a:t>
            </a:r>
            <a:r>
              <a:rPr lang="nb-NO" sz="1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min</a:t>
            </a:r>
            <a:r>
              <a:rPr lang="nb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b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Plenumsøkt 3 min pr bord – Bordvert </a:t>
            </a:r>
            <a:r>
              <a:rPr lang="nb-NO" sz="16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formidlar</a:t>
            </a:r>
            <a:r>
              <a:rPr lang="nb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ev. delegerer på gruppa som er ved bordet = </a:t>
            </a:r>
            <a:r>
              <a:rPr lang="nb-NO" sz="1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min</a:t>
            </a:r>
            <a:r>
              <a:rPr lang="nb-NO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None/>
            </a:pPr>
            <a:endParaRPr lang="nb-NO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16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40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53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53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i="0" u="none" strike="noStrike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P* Hvordan var det å jobbe med personals? Nye oppdagelser. </a:t>
            </a:r>
            <a:r>
              <a:rPr lang="nb-NO" sz="140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54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i="0" u="none" strike="noStrike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P* Hvordan var det å jobbe med personals? Nye oppdagelser. </a:t>
            </a:r>
            <a:r>
              <a:rPr lang="nb-NO" sz="140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54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i="0" u="none" strike="noStrike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P* Hvordan var det å jobbe med personals? Nye oppdagelser. </a:t>
            </a:r>
            <a:r>
              <a:rPr lang="nb-NO" sz="140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61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i="0" u="none" strike="noStrike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P* Hvordan var det å jobbe med personals? Nye oppdagelser. </a:t>
            </a:r>
            <a:r>
              <a:rPr lang="nb-NO" sz="140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451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i="0" u="none" strike="noStrike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P* Hvordan var det å jobbe med personals? Nye oppdagelser. </a:t>
            </a:r>
            <a:r>
              <a:rPr lang="nb-NO" sz="1400"/>
              <a:t> </a:t>
            </a:r>
          </a:p>
          <a:p>
            <a:endParaRPr lang="nb-NO" sz="1400"/>
          </a:p>
          <a:p>
            <a:r>
              <a:rPr lang="nb-NO" sz="1400"/>
              <a:t>Hvordan kan kommunen legge til rette for </a:t>
            </a:r>
            <a:r>
              <a:rPr lang="nb-NO" sz="1400" err="1"/>
              <a:t>tovio</a:t>
            </a:r>
            <a:r>
              <a:rPr lang="nb-NO" sz="1400"/>
              <a:t> og </a:t>
            </a:r>
            <a:r>
              <a:rPr lang="nb-NO" sz="1400" err="1"/>
              <a:t>anniken</a:t>
            </a:r>
            <a:r>
              <a:rPr lang="nb-NO" sz="1400"/>
              <a:t> og fortsatt ivareta lokalsamfunnets interesser?</a:t>
            </a:r>
          </a:p>
          <a:p>
            <a:endParaRPr lang="nb-NO" sz="1400"/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Bord 5: </a:t>
            </a:r>
            <a:r>
              <a:rPr lang="nb-NO" sz="1400" b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</a:t>
            </a:r>
            <a:r>
              <a:rPr kumimoji="0" lang="nb-NO" sz="14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oivo</a:t>
            </a:r>
            <a:r>
              <a:rPr kumimoji="0" lang="nb-NO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39 år og Anniken 39 år </a:t>
            </a:r>
            <a:endParaRPr kumimoji="0" lang="nb-NO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Paret flytta til Bykle for 5 år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sidan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frå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Finland og Sverige. Dei har etablert seg på Hovden i restaurantbransjen og har få kunder. Det er meget sesongutsatt og de er i ferd med å gå konkurs. De ser etter investorer for å holde seg gående. Det er mange hytter, men på grunn av strømpriser og fortsatt renteøkning ønsker flere og selge.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4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Hvordan kan kommunen legge til rette for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Tovio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og Anniken, og samstundes ivareta lokalsamfunnet sine interesser?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4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14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god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omsetnad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. Dei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ønskjer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å ekspandere, og er i ferd med å kjøpe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ein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overnattingsstad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. Dei ser også etter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investorar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for å utvide restaurantkonseptet. </a:t>
            </a:r>
            <a:endParaRPr kumimoji="0" lang="nb-NO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endParaRPr lang="nb-NO" sz="14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613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="1" i="0" u="none" strike="noStrike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P* Hvordan var det å jobbe med personals? Nye oppdagelser. </a:t>
            </a:r>
            <a:r>
              <a:rPr lang="nb-NO" sz="1400"/>
              <a:t> </a:t>
            </a:r>
          </a:p>
          <a:p>
            <a:endParaRPr lang="nb-NO" sz="1400"/>
          </a:p>
          <a:p>
            <a:endParaRPr lang="nb-NO" sz="1400"/>
          </a:p>
          <a:p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No er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er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sesongutsette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og har færre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kundar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på vinterstid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sidan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det framleis er </a:t>
            </a:r>
            <a:r>
              <a:rPr lang="nb-NO" sz="14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dårleg</a:t>
            </a:r>
            <a:r>
              <a:rPr lang="nb-NO" sz="1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kjøpekraft i landet. </a:t>
            </a:r>
            <a:endParaRPr lang="nb-NO" sz="14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346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7635B-3AD3-4058-85C5-EAB64D6E721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68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6831013" y="6043613"/>
            <a:ext cx="2487612" cy="140017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Vi kommer til å bruke en Gammel og god metodikk som sikrer medvirkning og aktiv deltagelse fra alle. Stille og individuell runde,</a:t>
            </a:r>
            <a:br>
              <a:rPr lang="nb-NO"/>
            </a:b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45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Bordvertene legger fram. I G</a:t>
            </a:r>
          </a:p>
          <a:p>
            <a:r>
              <a:rPr lang="nb-NO"/>
              <a:t>En liten igangsetter individuelt. </a:t>
            </a:r>
          </a:p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52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Bordvertene legger fram. I G</a:t>
            </a:r>
          </a:p>
          <a:p>
            <a:r>
              <a:rPr lang="nb-NO"/>
              <a:t>En liten igangsetter individuelt. </a:t>
            </a:r>
          </a:p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52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Utfordring med aldersgruppen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24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89813" y="5989638"/>
            <a:ext cx="2468562" cy="1389062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Utfordring med aldersgruppen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24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2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8972A3-A33C-4F60-865A-2D4CD7E7EC63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tstilt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3104915"/>
            <a:ext cx="11137900" cy="648171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423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l_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5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3107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5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97675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vart_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tx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726576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t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tx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11480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5422900" y="1628773"/>
            <a:ext cx="2880784" cy="2880000"/>
          </a:xfrm>
          <a:prstGeom prst="ellipse">
            <a:avLst/>
          </a:prstGeom>
          <a:gradFill rotWithShape="1">
            <a:gsLst>
              <a:gs pos="0">
                <a:srgbClr val="FF4A00"/>
              </a:gs>
              <a:gs pos="20000">
                <a:srgbClr val="FF4C00"/>
              </a:gs>
              <a:gs pos="100000">
                <a:srgbClr val="C83800"/>
              </a:gs>
            </a:gsLst>
            <a:lin ang="5400000"/>
          </a:gradFill>
          <a:ln w="9525">
            <a:solidFill>
              <a:srgbClr val="EE571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2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8208434" y="2708273"/>
            <a:ext cx="3456517" cy="3456000"/>
          </a:xfrm>
          <a:prstGeom prst="ellipse">
            <a:avLst/>
          </a:prstGeom>
          <a:gradFill rotWithShape="1">
            <a:gsLst>
              <a:gs pos="0">
                <a:srgbClr val="FF4A00"/>
              </a:gs>
              <a:gs pos="20000">
                <a:srgbClr val="FF4C00"/>
              </a:gs>
              <a:gs pos="100000">
                <a:srgbClr val="C83800"/>
              </a:gs>
            </a:gsLst>
            <a:lin ang="5400000"/>
          </a:gradFill>
          <a:ln w="9525">
            <a:solidFill>
              <a:srgbClr val="EE571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939800" y="1892828"/>
            <a:ext cx="4387851" cy="4387200"/>
          </a:xfrm>
          <a:prstGeom prst="ellipse">
            <a:avLst/>
          </a:prstGeom>
          <a:gradFill rotWithShape="1">
            <a:gsLst>
              <a:gs pos="0">
                <a:srgbClr val="FF4A00"/>
              </a:gs>
              <a:gs pos="20000">
                <a:srgbClr val="FF4C00"/>
              </a:gs>
              <a:gs pos="100000">
                <a:srgbClr val="C83800"/>
              </a:gs>
            </a:gsLst>
            <a:lin ang="5400000"/>
          </a:gradFill>
          <a:ln w="9525">
            <a:solidFill>
              <a:srgbClr val="EE571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4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615947" y="1988840"/>
            <a:ext cx="2496277" cy="1800200"/>
          </a:xfrm>
        </p:spPr>
        <p:txBody>
          <a:bodyPr/>
          <a:lstStyle>
            <a:lvl1pPr marL="0" indent="0" algn="ctr">
              <a:buNone/>
              <a:defRPr lang="nb-NO" sz="2667" dirty="0" smtClean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half" idx="13"/>
          </p:nvPr>
        </p:nvSpPr>
        <p:spPr>
          <a:xfrm>
            <a:off x="8496267" y="3068961"/>
            <a:ext cx="3072341" cy="2167123"/>
          </a:xfrm>
        </p:spPr>
        <p:txBody>
          <a:bodyPr/>
          <a:lstStyle>
            <a:lvl1pPr marL="0" indent="0" algn="ctr">
              <a:buNone/>
              <a:defRPr lang="nb-NO" sz="2667" baseline="0" dirty="0" smtClean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3"/>
          <p:cNvSpPr>
            <a:spLocks noGrp="1"/>
          </p:cNvSpPr>
          <p:nvPr>
            <p:ph type="body" sz="half" idx="14"/>
          </p:nvPr>
        </p:nvSpPr>
        <p:spPr>
          <a:xfrm>
            <a:off x="1310777" y="2808477"/>
            <a:ext cx="3728367" cy="2629859"/>
          </a:xfrm>
        </p:spPr>
        <p:txBody>
          <a:bodyPr/>
          <a:lstStyle>
            <a:lvl1pPr marL="0" indent="0" algn="ctr">
              <a:buNone/>
              <a:defRPr lang="nb-NO" sz="2667" baseline="0" dirty="0" smtClean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527382" y="836712"/>
            <a:ext cx="11137237" cy="792088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322733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382" y="4406902"/>
            <a:ext cx="11137237" cy="1389505"/>
          </a:xfrm>
        </p:spPr>
        <p:txBody>
          <a:bodyPr anchor="t"/>
          <a:lstStyle>
            <a:lvl1pPr algn="l">
              <a:defRPr sz="4267" b="0" i="0" cap="none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27382" y="2906715"/>
            <a:ext cx="11137237" cy="1530399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1272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27381" y="1412875"/>
            <a:ext cx="5472608" cy="4713291"/>
          </a:xfrm>
        </p:spPr>
        <p:txBody>
          <a:bodyPr tIns="180000"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0" y="1412875"/>
            <a:ext cx="5491989" cy="4713291"/>
          </a:xfrm>
        </p:spPr>
        <p:txBody>
          <a:bodyPr tIns="180000"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3980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836637"/>
            <a:ext cx="11137900" cy="7921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0557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kj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lement_DS_tilpp_h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6667" y="2781302"/>
            <a:ext cx="96520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0" y="3"/>
            <a:ext cx="12192000" cy="685799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9918885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bilete grøn bakgrunn">
    <p:bg>
      <p:bgPr>
        <a:gradFill flip="none" rotWithShape="1"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57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alt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7382" y="2636912"/>
            <a:ext cx="11137237" cy="7920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0" b="37400"/>
          <a:stretch/>
        </p:blipFill>
        <p:spPr>
          <a:xfrm>
            <a:off x="9108941" y="6157439"/>
            <a:ext cx="2837932" cy="48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3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27051" y="4581128"/>
            <a:ext cx="11137237" cy="86409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27382" y="5445224"/>
            <a:ext cx="11137237" cy="576064"/>
          </a:xfrm>
        </p:spPr>
        <p:txBody>
          <a:bodyPr/>
          <a:lstStyle>
            <a:lvl1pPr marL="0" indent="0" algn="l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5" hasCustomPrompt="1"/>
          </p:nvPr>
        </p:nvSpPr>
        <p:spPr>
          <a:xfrm>
            <a:off x="527051" y="260351"/>
            <a:ext cx="11137900" cy="43201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bilde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66524064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bilde orange bakgrunn">
    <p:bg>
      <p:bgPr>
        <a:gradFill flip="none" rotWithShape="1">
          <a:gsLst>
            <a:gs pos="100000">
              <a:schemeClr val="accent1">
                <a:lumMod val="75000"/>
              </a:schemeClr>
            </a:gs>
            <a:gs pos="0">
              <a:srgbClr val="FF6600"/>
            </a:gs>
          </a:gsLst>
          <a:lin ang="50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2" y="2636912"/>
            <a:ext cx="11137237" cy="7920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0" b="37400"/>
          <a:stretch/>
        </p:blipFill>
        <p:spPr>
          <a:xfrm>
            <a:off x="9108941" y="6157439"/>
            <a:ext cx="2837932" cy="48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14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 2 spal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439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innhold 3"/>
          <p:cNvSpPr>
            <a:spLocks noGrp="1"/>
          </p:cNvSpPr>
          <p:nvPr>
            <p:ph sz="quarter" idx="15" hasCustomPrompt="1"/>
          </p:nvPr>
        </p:nvSpPr>
        <p:spPr>
          <a:xfrm>
            <a:off x="6232850" y="1892135"/>
            <a:ext cx="5120951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 err="1"/>
              <a:t>redje</a:t>
            </a:r>
            <a:r>
              <a:rPr lang="nb-NO"/>
              <a:t>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innhold 3">
            <a:extLst>
              <a:ext uri="{FF2B5EF4-FFF2-40B4-BE49-F238E27FC236}">
                <a16:creationId xmlns:a16="http://schemas.microsoft.com/office/drawing/2014/main" id="{6A173FF9-9E7D-4D6F-9FC8-7799B690E32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201" y="1892135"/>
            <a:ext cx="5120951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521852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 2 spal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8">
            <a:extLst>
              <a:ext uri="{FF2B5EF4-FFF2-40B4-BE49-F238E27FC236}">
                <a16:creationId xmlns:a16="http://schemas.microsoft.com/office/drawing/2014/main" id="{91C49AE3-5B04-3248-AB85-890B9E9B94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0925" y="1873663"/>
            <a:ext cx="3952875" cy="3564392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966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4" name="Plassholder for innhold 3"/>
          <p:cNvSpPr>
            <a:spLocks noGrp="1"/>
          </p:cNvSpPr>
          <p:nvPr>
            <p:ph sz="quarter" idx="15"/>
          </p:nvPr>
        </p:nvSpPr>
        <p:spPr>
          <a:xfrm>
            <a:off x="838201" y="1873663"/>
            <a:ext cx="6296025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71937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439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tekst 8"/>
          <p:cNvSpPr>
            <a:spLocks noGrp="1"/>
          </p:cNvSpPr>
          <p:nvPr>
            <p:ph type="body" sz="quarter" idx="10"/>
          </p:nvPr>
        </p:nvSpPr>
        <p:spPr>
          <a:xfrm>
            <a:off x="838200" y="1892135"/>
            <a:ext cx="10515600" cy="356439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288401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8">
            <a:extLst>
              <a:ext uri="{FF2B5EF4-FFF2-40B4-BE49-F238E27FC236}">
                <a16:creationId xmlns:a16="http://schemas.microsoft.com/office/drawing/2014/main" id="{91C49AE3-5B04-3248-AB85-890B9E9B94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1" y="1892135"/>
            <a:ext cx="3952875" cy="3564392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1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439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innhold 3"/>
          <p:cNvSpPr>
            <a:spLocks noGrp="1"/>
          </p:cNvSpPr>
          <p:nvPr>
            <p:ph sz="quarter" idx="15"/>
          </p:nvPr>
        </p:nvSpPr>
        <p:spPr>
          <a:xfrm>
            <a:off x="5057777" y="1892135"/>
            <a:ext cx="6296025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72237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 3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BCA700-E822-8546-BA53-CAD381523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653" y="4192877"/>
            <a:ext cx="2893291" cy="112236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8" name="Plassholder for tekst 17">
            <a:extLst>
              <a:ext uri="{FF2B5EF4-FFF2-40B4-BE49-F238E27FC236}">
                <a16:creationId xmlns:a16="http://schemas.microsoft.com/office/drawing/2014/main" id="{24768D3A-B4C6-4846-93C7-5FD37A3283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8703" y="4206585"/>
            <a:ext cx="2894012" cy="1122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lassholder for tekst 19">
            <a:extLst>
              <a:ext uri="{FF2B5EF4-FFF2-40B4-BE49-F238E27FC236}">
                <a16:creationId xmlns:a16="http://schemas.microsoft.com/office/drawing/2014/main" id="{1C6F9580-4146-5B4D-9F2D-B0FE9E7AD5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626474" y="4197349"/>
            <a:ext cx="2894013" cy="1122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5" name="Plassholder for tekst 24">
            <a:extLst>
              <a:ext uri="{FF2B5EF4-FFF2-40B4-BE49-F238E27FC236}">
                <a16:creationId xmlns:a16="http://schemas.microsoft.com/office/drawing/2014/main" id="{3209E090-8181-0247-8175-FD2288F857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1653" y="3756603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lassholder for tekst 24">
            <a:extLst>
              <a:ext uri="{FF2B5EF4-FFF2-40B4-BE49-F238E27FC236}">
                <a16:creationId xmlns:a16="http://schemas.microsoft.com/office/drawing/2014/main" id="{B3DDC085-2F7A-1941-9FC5-0F891B6971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8703" y="3756313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7" name="Plassholder for tekst 24">
            <a:extLst>
              <a:ext uri="{FF2B5EF4-FFF2-40B4-BE49-F238E27FC236}">
                <a16:creationId xmlns:a16="http://schemas.microsoft.com/office/drawing/2014/main" id="{D12C300D-76CB-DE4E-AB53-CF4F3A56A6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26183" y="3756313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Plassholder for bilde 28">
            <a:extLst>
              <a:ext uri="{FF2B5EF4-FFF2-40B4-BE49-F238E27FC236}">
                <a16:creationId xmlns:a16="http://schemas.microsoft.com/office/drawing/2014/main" id="{9D901454-00EF-F941-9DEF-C912F468EC1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0931" y="764164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0" name="Plassholder for bilde 28">
            <a:extLst>
              <a:ext uri="{FF2B5EF4-FFF2-40B4-BE49-F238E27FC236}">
                <a16:creationId xmlns:a16="http://schemas.microsoft.com/office/drawing/2014/main" id="{20746FCF-CD86-9E40-8268-311A3B27A9A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48703" y="794041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1" name="Plassholder for bilde 28">
            <a:extLst>
              <a:ext uri="{FF2B5EF4-FFF2-40B4-BE49-F238E27FC236}">
                <a16:creationId xmlns:a16="http://schemas.microsoft.com/office/drawing/2014/main" id="{0BDCBDE5-9EC4-1F42-A694-F170EEB596E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626183" y="789565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5910306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tstilt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3104915"/>
            <a:ext cx="11137900" cy="648171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369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27051" y="4581128"/>
            <a:ext cx="11137237" cy="86409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27382" y="5445224"/>
            <a:ext cx="11137237" cy="576064"/>
          </a:xfrm>
        </p:spPr>
        <p:txBody>
          <a:bodyPr/>
          <a:lstStyle>
            <a:lvl1pPr marL="0" indent="0" algn="l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5" hasCustomPrompt="1"/>
          </p:nvPr>
        </p:nvSpPr>
        <p:spPr>
          <a:xfrm>
            <a:off x="527051" y="260351"/>
            <a:ext cx="11137900" cy="43201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bilde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51341901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480000"/>
            <a:ext cx="11137900" cy="648171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7055" y="1412875"/>
            <a:ext cx="11137900" cy="4679951"/>
          </a:xfrm>
        </p:spPr>
        <p:txBody>
          <a:bodyPr tIns="108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8766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27381" y="1412875"/>
            <a:ext cx="5472608" cy="4713291"/>
          </a:xfrm>
        </p:spPr>
        <p:txBody>
          <a:bodyPr tIns="180000"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0" y="1412875"/>
            <a:ext cx="5491989" cy="4713291"/>
          </a:xfrm>
        </p:spPr>
        <p:txBody>
          <a:bodyPr tIns="180000"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4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764704"/>
            <a:ext cx="11137900" cy="648171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7055" y="1412875"/>
            <a:ext cx="11137900" cy="4679951"/>
          </a:xfrm>
        </p:spPr>
        <p:txBody>
          <a:bodyPr tIns="108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95035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je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511791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ransje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93518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ønn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2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2201296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n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2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340334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å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3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4222285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8172" cy="648171"/>
          </a:xfrm>
          <a:solidFill>
            <a:schemeClr val="accent3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446635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l_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8" y="480000"/>
            <a:ext cx="12184344" cy="648171"/>
          </a:xfrm>
          <a:solidFill>
            <a:schemeClr val="accent5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9545121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3940" cy="648171"/>
          </a:xfrm>
          <a:solidFill>
            <a:schemeClr val="accent5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121120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vart_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8" y="480000"/>
            <a:ext cx="12184344" cy="648171"/>
          </a:xfrm>
          <a:solidFill>
            <a:schemeClr val="tx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51158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t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480000"/>
            <a:ext cx="12183940" cy="648171"/>
          </a:xfrm>
          <a:solidFill>
            <a:schemeClr val="tx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4433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je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6190048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382" y="4406902"/>
            <a:ext cx="11137237" cy="1389505"/>
          </a:xfrm>
        </p:spPr>
        <p:txBody>
          <a:bodyPr anchor="t"/>
          <a:lstStyle>
            <a:lvl1pPr algn="l">
              <a:defRPr sz="4267" b="0" i="0" cap="none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27382" y="2906715"/>
            <a:ext cx="11137237" cy="1530399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46237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480000"/>
            <a:ext cx="11137900" cy="7921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2856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kj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0" y="3"/>
            <a:ext cx="12192000" cy="685799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137720689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bilete grøn bakgrunn">
    <p:bg>
      <p:bgPr>
        <a:gradFill flip="none" rotWithShape="1">
          <a:gsLst>
            <a:gs pos="0">
              <a:schemeClr val="accent1">
                <a:lumMod val="94000"/>
                <a:lumOff val="6000"/>
              </a:schemeClr>
            </a:gs>
            <a:gs pos="39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  <a:alpha val="99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alt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7382" y="2636912"/>
            <a:ext cx="11137237" cy="7920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8941" y="6157439"/>
            <a:ext cx="2837932" cy="484304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661B6DBF-24AE-460F-A1CB-4A009DA3CF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360" y="6077344"/>
            <a:ext cx="1830715" cy="69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412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bilde orange bakgrunn">
    <p:bg>
      <p:bgPr>
        <a:gradFill flip="none" rotWithShape="1">
          <a:gsLst>
            <a:gs pos="0">
              <a:schemeClr val="accent3">
                <a:alpha val="88000"/>
                <a:lumMod val="79000"/>
                <a:lumOff val="21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2" y="2636912"/>
            <a:ext cx="11137237" cy="79208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8941" y="6157439"/>
            <a:ext cx="2837932" cy="484304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934CFE3-7A2D-40CA-B112-5E226FB1A5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360" y="6077344"/>
            <a:ext cx="1830715" cy="69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926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61F371-86E3-3ECE-18D2-F151FB51F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2A545DD-F7E5-66FA-0C00-B77CA253A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497E52-CB99-F07A-52CB-258C25AD9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FCF3AD8-6DB5-411D-ABC0-DDBDA3D1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1E445EE-8568-93C1-970E-F9DE3D9CE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87604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E08671-73A2-26FF-C920-4EDDC3082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DB9C85-6D4F-B46D-B4ED-F14C07E5E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A2CB3D-8E0A-C8C5-6849-EEA59BB2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5962B44-3B89-C97B-5ED4-EAF299D1B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BEFBA3F-7D9F-7501-3990-08863160F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1842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0F5FE2-CB85-B666-BF34-896C57741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249CD1-1FB5-072A-9928-3C3A6B2AD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F342A3-9ED8-456F-1E72-52B35764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A1863A-2CEB-CCAE-AAFF-8237368EC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BBC7BB-7D4E-9100-F238-08CA907B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67796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AC9AFB-4BF2-B165-19AC-224BB3CA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227DFC-79F5-FA36-8EF5-EEC31A95E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F902EC-2A21-EC72-2727-2402EEE4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4D27C26-EA69-FB24-96EF-3DA203C8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060ACA2-5C7F-D95C-BCD5-E80A7093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F60C16E-D48B-8E1B-FFFF-6FD840E05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55351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732768-6F53-D2DF-15C8-2500C0A02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834A6A1-537E-7B92-21CD-7724E060F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38C7745-8576-26FA-0E34-E4CEA010B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B95214-A65E-5A3F-96BC-E6F0ADA1C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64DA0CF-49C6-FCC2-FF89-34889E586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CDAF77F-9DC1-1C20-4463-66120DBEE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95F5EBC-3FA6-2755-57F6-10C1E4FE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6058D07-2484-B01E-F006-7E8393ED1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288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ransje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1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156482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B35083-ACBD-5A4C-618E-0CBF342AD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FC2950F-5CAB-4C0C-D5ED-1422E450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4CC14B7-82FA-D2D7-A72D-8CC76C59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B793E5B-9477-D43F-9D55-290B2B65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34596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A71A7E5-23DB-DA6C-0B30-0ABEF0AA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80CD9D9-1E33-8D65-11CB-AAE32E7D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4CF4F11-3DE7-15A4-EC18-56929337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05990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926D24-1455-1A8A-080E-3658BD693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1F78DE-469E-B552-D071-82B25A6D0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2E521E6-23E0-C7AB-45FC-7C7686A15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E12D14-F4FA-A140-7C04-46176AD3C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DDDFDCC-E72F-E80B-93FA-F2E24722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959BDA2-7E31-F3D3-F81B-9145E9AA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36524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9EB27B-9A7A-2928-3522-B4E64E293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F230501-22F6-27C3-CFCD-778442E5A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355A5FD-EF15-69B6-9CC0-851118D2D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5EB11B6-E1C4-9B6E-DC3F-79294C4E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F12D826-56D8-AC6C-DDC4-6B8E6A50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7B5E1D3-0637-804B-FB33-D4FCECD2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85373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CE10FD-C41D-DDBA-F0FE-4CD91A16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B752454-6581-1021-6B54-C23965A64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8661B2-9B5F-D862-F43E-9F317C50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4A19AE-BD3A-C44B-A273-168A6A09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574F8A-E5BC-EFC2-176A-80942D3DC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26471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70E9FC3-DEFE-CBFD-B8B2-C0B8FD3AA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8EDB12A-4C12-AE0C-0097-8F6E29F15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E2312A-9F18-7CC4-AC13-35990BE3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A81413-A37B-A93F-3649-A9D56D71F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BAAF22-6D19-8004-59CB-11F95233C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37764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skj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lement_DS_tilpp_h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6667" y="2781302"/>
            <a:ext cx="96520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0" y="3"/>
            <a:ext cx="12192000" cy="685799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5716023"/>
      </p:ext>
    </p:extLst>
  </p:cSld>
  <p:clrMapOvr>
    <a:masterClrMapping/>
  </p:clrMapOvr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dtstilt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055" y="3104915"/>
            <a:ext cx="11137900" cy="648171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636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ønn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2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16977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n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2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8267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å Tittel og innhold hei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29" y="1412875"/>
            <a:ext cx="12188172" cy="5445125"/>
          </a:xfrm>
        </p:spPr>
        <p:txBody>
          <a:bodyPr lIns="360000"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3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71314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Tittel og innhold halv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0" y="1412875"/>
            <a:ext cx="6096000" cy="5445125"/>
          </a:xfrm>
        </p:spPr>
        <p:txBody>
          <a:bodyPr tIns="180000" rIns="360000" bIns="360000"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829" y="764704"/>
            <a:ext cx="11661127" cy="648171"/>
          </a:xfrm>
          <a:solidFill>
            <a:schemeClr val="accent3"/>
          </a:solidFill>
        </p:spPr>
        <p:txBody>
          <a:bodyPr lIns="360000" rIns="36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>
          <a:xfrm>
            <a:off x="4232" y="1412875"/>
            <a:ext cx="6096000" cy="5445125"/>
          </a:xfrm>
        </p:spPr>
        <p:txBody>
          <a:bodyPr lIns="360000" tIns="180000" bIns="360000"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7463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5" y="764704"/>
            <a:ext cx="11137900" cy="64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Overskrift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5" y="1412875"/>
            <a:ext cx="11137900" cy="46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0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051" y="6245225"/>
            <a:ext cx="115245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67">
                <a:solidFill>
                  <a:schemeClr val="accent2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71531" y="6245225"/>
            <a:ext cx="510893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67">
                <a:solidFill>
                  <a:schemeClr val="accent2"/>
                </a:solidFill>
                <a:latin typeface="+mn-lt"/>
                <a:cs typeface="Arial" pitchFamily="34" charset="0"/>
              </a:defRPr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48128" y="6245225"/>
            <a:ext cx="161672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67">
                <a:solidFill>
                  <a:schemeClr val="accent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5208" b="35004"/>
          <a:stretch/>
        </p:blipFill>
        <p:spPr>
          <a:xfrm>
            <a:off x="9109558" y="6092827"/>
            <a:ext cx="2825628" cy="59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5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2" r:id="rId21"/>
    <p:sldLayoutId id="2147483683" r:id="rId22"/>
    <p:sldLayoutId id="2147483684" r:id="rId23"/>
    <p:sldLayoutId id="2147483685" r:id="rId24"/>
    <p:sldLayoutId id="2147483686" r:id="rId2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/>
          <a:ea typeface="ＭＳ Ｐゴシック" charset="0"/>
          <a:cs typeface="Apple Chancery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ea typeface="ＭＳ Ｐゴシック" charset="-128"/>
          <a:cs typeface="Arial" pitchFamily="34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5" y="480000"/>
            <a:ext cx="11137900" cy="64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Overskrift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5" y="1128171"/>
            <a:ext cx="11137900" cy="496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0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29176" y="6245225"/>
            <a:ext cx="115245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67">
                <a:solidFill>
                  <a:schemeClr val="accent2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44736" y="6245225"/>
            <a:ext cx="3467264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67">
                <a:solidFill>
                  <a:schemeClr val="accent2"/>
                </a:solidFill>
                <a:latin typeface="+mn-lt"/>
                <a:cs typeface="Arial" pitchFamily="34" charset="0"/>
              </a:defRPr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48128" y="6245225"/>
            <a:ext cx="161672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67">
                <a:solidFill>
                  <a:schemeClr val="accent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9558" y="6092827"/>
            <a:ext cx="2825628" cy="594784"/>
          </a:xfrm>
          <a:prstGeom prst="rect">
            <a:avLst/>
          </a:prstGeom>
        </p:spPr>
      </p:pic>
      <p:pic>
        <p:nvPicPr>
          <p:cNvPr id="10" name="Bilde 9" descr="Et bilde som inneholder objekt&#10;&#10;Automatisk generert beskrivelse">
            <a:extLst>
              <a:ext uri="{FF2B5EF4-FFF2-40B4-BE49-F238E27FC236}">
                <a16:creationId xmlns:a16="http://schemas.microsoft.com/office/drawing/2014/main" id="{6E9573EE-9509-467A-A1FE-346167727B0C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360" y="6077345"/>
            <a:ext cx="1830715" cy="69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/>
          <a:ea typeface="ＭＳ Ｐゴシック" charset="0"/>
          <a:cs typeface="Apple Chancery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accent1"/>
          </a:solidFill>
          <a:latin typeface="Calibri" pitchFamily="34" charset="0"/>
          <a:ea typeface="ＭＳ Ｐゴシック" charset="0"/>
          <a:cs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 b="1">
          <a:solidFill>
            <a:srgbClr val="B72B16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ea typeface="ＭＳ Ｐゴシック" charset="-128"/>
          <a:cs typeface="Arial" pitchFamily="34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rgbClr val="4B4B4B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58FF0C7-E56E-1782-F95D-C814AA26D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ED28411-F80A-4782-3868-59E845830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29C389-372E-46C2-403D-DE3660EAB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2D9C-9464-423F-9AE7-4DD82A841D0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08540-97B8-18BF-FF4C-9F43EB3A1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C7CB966-0E60-3974-E60E-A44FF4B49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E4F84-6CAE-482E-8D2F-191506DD67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986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istriktssenteret.no/digitale-verktoy/igp-metode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AD0EE5-8C4F-4F05-ABCB-DE757108A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n-NO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/</a:t>
            </a:r>
            <a:r>
              <a:rPr lang="nn-NO" sz="4400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</a:t>
            </a:r>
            <a:r>
              <a:rPr lang="nn-NO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Bykle 2030</a:t>
            </a:r>
            <a:br>
              <a:rPr lang="nn-NO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n-NO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n-NO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Politisk verkstad: kommunestyret</a:t>
            </a:r>
            <a:br>
              <a:rPr lang="nn-NO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n-NO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n-NO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 </a:t>
            </a:r>
            <a:r>
              <a:rPr lang="nn-NO" sz="4400" b="1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knyttet</a:t>
            </a:r>
            <a:r>
              <a:rPr lang="nn-NO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til samfunnsdel i kommuneplanen </a:t>
            </a:r>
            <a:endParaRPr lang="nb-NO" sz="3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95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6C4C82D7-7FB4-45A5-81B7-434C88307DC0}"/>
              </a:ext>
            </a:extLst>
          </p:cNvPr>
          <p:cNvSpPr/>
          <p:nvPr/>
        </p:nvSpPr>
        <p:spPr>
          <a:xfrm>
            <a:off x="553156" y="333137"/>
            <a:ext cx="1108568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Godt scenario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Petter, 17 år og ungdom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Han går på vidaregåande skule på Hovden. Han bur i vidaregåande tre søsken og foreldre som jobbar både i Byklegrenda  og Hovden. Petter aktiv med i ungdomslaget og ein av representantane i ungdomsrådet i kommunen. Petter kjem seg lett og greitt til møter og aktivitetar i kommunen.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</a:b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Kva gjer at Petter er stolt av mobiliteten, lokalsamfunnet og kommunen?</a:t>
            </a:r>
            <a:br>
              <a:rPr kumimoji="0" lang="nn-NO" sz="3200" b="1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</a:br>
            <a:endParaRPr kumimoji="0" lang="nn-NO" sz="3200" b="1" i="1" u="none" strike="noStrike" kern="1200" cap="none" spc="0" normalizeH="0" baseline="0" noProof="0">
              <a:ln>
                <a:noFill/>
              </a:ln>
              <a:solidFill>
                <a:srgbClr val="DD4814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E52EAF7-D3EF-43C1-BEEC-F67A530B471E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345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6C4C82D7-7FB4-45A5-81B7-434C88307DC0}"/>
              </a:ext>
            </a:extLst>
          </p:cNvPr>
          <p:cNvSpPr/>
          <p:nvPr/>
        </p:nvSpPr>
        <p:spPr>
          <a:xfrm>
            <a:off x="553156" y="333137"/>
            <a:ext cx="1108568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</a:t>
            </a:r>
            <a:r>
              <a:rPr kumimoji="0" lang="nb-NO" sz="32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dårleg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scenario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Petter, 17 år og ungdom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Han har droppa ut av vidaregåande skule utan oppfølging. Han bur i Byklegrenda, har tre søsken og skilde foreldre som er arbeidslause. Petter «gamer» i kjellaren, og har liten fysisk kontakt med andre. Kollektivtilbodet er dårleg og det er få møteplassar for ungdom.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</a:b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t>Korleis kan ein få Petter inkludert i samfunnet ? </a:t>
            </a:r>
            <a:br>
              <a:rPr kumimoji="0" lang="nn-NO" sz="3200" b="1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</a:br>
            <a:endParaRPr kumimoji="0" lang="nn-NO" sz="3200" b="1" i="1" u="none" strike="noStrike" kern="1200" cap="none" spc="0" normalizeH="0" baseline="0" noProof="0">
              <a:ln>
                <a:noFill/>
              </a:ln>
              <a:solidFill>
                <a:srgbClr val="DD4814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B0F5ED0C-7FFF-AADB-A5B3-928F33D34589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201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4558D2B-F9FA-4CBC-B599-84DA42E21727}"/>
              </a:ext>
            </a:extLst>
          </p:cNvPr>
          <p:cNvSpPr/>
          <p:nvPr/>
        </p:nvSpPr>
        <p:spPr>
          <a:xfrm>
            <a:off x="632178" y="333151"/>
            <a:ext cx="1117790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Godt scenario</a:t>
            </a: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</a:b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Olav og Kari, gardbrukarar i Bykle </a:t>
            </a:r>
            <a:b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</a:b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Olav og Kari er i slutten 50-åra. Ola driv et sauebruk, i kombinasjon med å driva i transportbransjen. Kari arbeider som lærer i 80% stilling. Barna studerer i Oslo og Bergen. Olav og Kari ønskjer at ein av dei snart vil kome heim å overta garden.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Kva mål og strategiar har kommunen, som legger til rette for eit attraktivt og verdiskapande landbruk? Korleis bidreg kommunen til trivsel og tilhøyrigheit for Ola, Kari og tilbakeflyttarane?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1" u="none" strike="noStrike" kern="1200" cap="none" spc="0" normalizeH="0" baseline="0" noProof="0">
              <a:ln>
                <a:noFill/>
              </a:ln>
              <a:solidFill>
                <a:srgbClr val="DD4814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689CAC7-543F-1E73-1D03-577170613BE4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73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4558D2B-F9FA-4CBC-B599-84DA42E21727}"/>
              </a:ext>
            </a:extLst>
          </p:cNvPr>
          <p:cNvSpPr/>
          <p:nvPr/>
        </p:nvSpPr>
        <p:spPr>
          <a:xfrm>
            <a:off x="632178" y="333151"/>
            <a:ext cx="11177904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</a:t>
            </a:r>
            <a:r>
              <a:rPr kumimoji="0" lang="nb-NO" sz="32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dårleg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scenario</a:t>
            </a: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</a:b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Olav og Kari, gardbrukarar i Bykle </a:t>
            </a:r>
            <a:b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</a:b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Olav og Kari er i slutten 50-åra. Ola driv eit sauebruk som krev store investeringar og  arbeider i  transportbransjen. Kari er blitt arbeidsufør frå skuleverket. Barna studerer i Oslo og Bergen, og det er uaktuelt for dei å overta drifta pr. i dag. Ekteparet har ikkje kapasitet til å halde fram med drifta.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Kva mål og strategiar har kommunen, som legger til rette for eit attraktivt og verdiskapande landbruk? Kva skal til for at gardsbruket kan driftast vidare?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1" u="none" strike="noStrike" kern="1200" cap="none" spc="0" normalizeH="0" baseline="0" noProof="0">
              <a:ln>
                <a:noFill/>
              </a:ln>
              <a:solidFill>
                <a:srgbClr val="DD4814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B5FF560A-4FD7-7CE2-6633-768869A32CF4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7123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E7612F0-227D-477F-A517-F0FA11540986}"/>
              </a:ext>
            </a:extLst>
          </p:cNvPr>
          <p:cNvSpPr/>
          <p:nvPr/>
        </p:nvSpPr>
        <p:spPr>
          <a:xfrm>
            <a:off x="903111" y="704165"/>
            <a:ext cx="105551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Godt scenario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Terje og Nina 70 og 65 år </a:t>
            </a:r>
            <a:endParaRPr kumimoji="0" lang="nn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Paret er deltidsinnbyggar frå Kristiansand og har investert i feriehus i kommunen. Dei nyttar hytta fleire gonger i månaden og ofte i ovale helgar utanom utan normal ferietid. </a:t>
            </a:r>
            <a:endParaRPr kumimoji="0" lang="nn-NO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Kvifor er Bykle  ein  attraktivt kommune for deltidsinnbyggarane og besøkane ?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B6A4EBBB-7714-D59E-4089-8F83A99BC21D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2128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E7612F0-227D-477F-A517-F0FA11540986}"/>
              </a:ext>
            </a:extLst>
          </p:cNvPr>
          <p:cNvSpPr/>
          <p:nvPr/>
        </p:nvSpPr>
        <p:spPr>
          <a:xfrm>
            <a:off x="903111" y="704165"/>
            <a:ext cx="105551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</a:t>
            </a:r>
            <a:r>
              <a:rPr kumimoji="0" lang="nb-NO" sz="32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dårleg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scenario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Terje og Nina 70 og 65 år 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Paret er deltidsinnbyggar frå Kristiansand og har investert i feriehus i kommunen. Dei er ikkje nøgd med det kommunale helse- og omsorgstilbodet.  Det er polarisering mellom lokalbefolkning og deltiidsinnbyggarane. Dei har lagt ut til sal og ingen vil kjøpe mykje grunna dårleg omdømme.. 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Kva skal til for at Bykle får gjenreist det dårlege omdømme som hyttedestinasjon?  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6FE2AA3-C3E3-EBB4-08C6-0FC051DE186B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181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E7612F0-227D-477F-A517-F0FA11540986}"/>
              </a:ext>
            </a:extLst>
          </p:cNvPr>
          <p:cNvSpPr/>
          <p:nvPr/>
        </p:nvSpPr>
        <p:spPr>
          <a:xfrm>
            <a:off x="903111" y="704165"/>
            <a:ext cx="1055511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Godt scenario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Kåre 47 år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Kåre bur i utkanten av Hovden. Kåre er entreprenør,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grunneigar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og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vore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aktiv i utbygging av feriehus.  Hytteutvikling står høgt på agendaen i kommunen, og større areal ligg framleis inne i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planane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for utbygging.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Korleis bør kommunen rigge si satsing på hytteutviklinga for framtida?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82B0E234-9550-639A-884E-794C97A110EB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690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E7612F0-227D-477F-A517-F0FA11540986}"/>
              </a:ext>
            </a:extLst>
          </p:cNvPr>
          <p:cNvSpPr/>
          <p:nvPr/>
        </p:nvSpPr>
        <p:spPr>
          <a:xfrm>
            <a:off x="903111" y="704165"/>
            <a:ext cx="105551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</a:t>
            </a:r>
            <a:r>
              <a:rPr kumimoji="0" lang="nb-NO" sz="32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dårleg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scenario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Kåre 47 år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Kåre bur i utkanten av Hovden. Kåre er entreprenør,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grunneigar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og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vore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aktiv i utbygging av feriehus. Dei siste åra har markanden for nye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feriebustader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stoppa opp, og kommunen har også lagt </a:t>
            </a:r>
            <a:r>
              <a:rPr kumimoji="0" lang="nb-NO" sz="3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begrensningar</a:t>
            </a: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i samfunnsdelen og arealplanen på å legga ut nye hyttefelt.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Korleis bør kommunen rigge si satsing på hytteutviklinga for framtida?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8FBA20BC-C68E-942E-3823-2E7AFF87ECA9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186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E7612F0-227D-477F-A517-F0FA11540986}"/>
              </a:ext>
            </a:extLst>
          </p:cNvPr>
          <p:cNvSpPr/>
          <p:nvPr/>
        </p:nvSpPr>
        <p:spPr>
          <a:xfrm>
            <a:off x="903111" y="704165"/>
            <a:ext cx="105551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God scenario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3200" b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</a:t>
            </a:r>
            <a:r>
              <a:rPr kumimoji="0" lang="nb-NO" sz="32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oivo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39 år og Anniken 39 år 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32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Paret flytta til Bykle for 5 år </a:t>
            </a:r>
            <a:r>
              <a:rPr lang="nb-NO" sz="32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sidan</a:t>
            </a:r>
            <a:r>
              <a:rPr lang="nb-NO" sz="32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nb-NO" sz="32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frå</a:t>
            </a:r>
            <a:r>
              <a:rPr lang="nb-NO" sz="32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Finland og Sverige. Dei har etablert seg på Hovden i restaurantbransjen og har god </a:t>
            </a:r>
            <a:r>
              <a:rPr lang="nb-NO" sz="32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omsetnad</a:t>
            </a:r>
            <a:r>
              <a:rPr lang="nb-NO" sz="32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. Dei </a:t>
            </a:r>
            <a:r>
              <a:rPr lang="nb-NO" sz="32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ønskjer</a:t>
            </a:r>
            <a:r>
              <a:rPr lang="nb-NO" sz="32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å ekspandere, og er i ferd med å kjøpe </a:t>
            </a:r>
            <a:r>
              <a:rPr lang="nb-NO" sz="32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ein</a:t>
            </a:r>
            <a:r>
              <a:rPr lang="nb-NO" sz="32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nb-NO" sz="32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overnattingsstad</a:t>
            </a:r>
            <a:r>
              <a:rPr lang="nb-NO" sz="32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. Dei ser også etter </a:t>
            </a:r>
            <a:r>
              <a:rPr lang="nb-NO" sz="32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investorar</a:t>
            </a:r>
            <a:r>
              <a:rPr lang="nb-NO" sz="32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for å utvide restaurantkonseptet. 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1" u="none" strike="noStrike" kern="1200" cap="none" spc="0" normalizeH="0" baseline="0" noProof="0">
              <a:ln>
                <a:noFill/>
              </a:ln>
              <a:solidFill>
                <a:srgbClr val="DD4814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Korleis  kan kommunen legge til rette for </a:t>
            </a:r>
            <a:r>
              <a:rPr kumimoji="0" lang="nb-NO" sz="3200" b="0" i="1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Toivo</a:t>
            </a:r>
            <a:r>
              <a:rPr kumimoji="0" lang="nb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og Anniken og samstundes ivareta lokalsamfunnet sine interesser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8FBA20BC-C68E-942E-3823-2E7AFF87ECA9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451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E7612F0-227D-477F-A517-F0FA11540986}"/>
              </a:ext>
            </a:extLst>
          </p:cNvPr>
          <p:cNvSpPr/>
          <p:nvPr/>
        </p:nvSpPr>
        <p:spPr>
          <a:xfrm>
            <a:off x="903111" y="704165"/>
            <a:ext cx="1055511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</a:t>
            </a:r>
            <a:r>
              <a:rPr kumimoji="0" lang="nb-NO" sz="32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dårleg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scenario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Toivo 39 år og Anniken 39 år </a:t>
            </a: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2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Paret flytta til Bykle for 5 år </a:t>
            </a:r>
            <a:r>
              <a:rPr lang="nb-NO" sz="28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sidan</a:t>
            </a: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nb-NO" sz="28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frå</a:t>
            </a: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Finland og Sverige. Dei har etablert seg på Hovden i restaurantbransjen og hadde god </a:t>
            </a:r>
            <a:r>
              <a:rPr lang="nb-NO" sz="28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omsetnad</a:t>
            </a: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og godt omdømme </a:t>
            </a:r>
            <a:r>
              <a:rPr lang="nb-NO" sz="28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dei</a:t>
            </a: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første åra. Det er framleis </a:t>
            </a:r>
            <a:r>
              <a:rPr lang="nb-NO" sz="28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dårleg</a:t>
            </a: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kjøpekraft i landet og </a:t>
            </a:r>
            <a:r>
              <a:rPr lang="nb-NO" sz="28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dei</a:t>
            </a: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er </a:t>
            </a:r>
            <a:r>
              <a:rPr lang="nb-NO" sz="28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meir</a:t>
            </a: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nb-NO" sz="28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sesongutsette</a:t>
            </a: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og har få </a:t>
            </a:r>
            <a:r>
              <a:rPr lang="nb-NO" sz="28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kundar</a:t>
            </a: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på vinterstid. Paret er i ferd med å gå konkurs og ser etter </a:t>
            </a:r>
            <a:r>
              <a:rPr lang="nb-NO" sz="28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moglegheiter</a:t>
            </a: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for å holde seg </a:t>
            </a:r>
            <a:r>
              <a:rPr lang="nb-NO" sz="280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gåande</a:t>
            </a:r>
            <a:r>
              <a:rPr lang="nb-NO" sz="2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2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2800" b="1" i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Korleis kan kommunen bistå </a:t>
            </a:r>
            <a:r>
              <a:rPr lang="nb-NO" sz="2800" b="1" i="1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Tovio</a:t>
            </a:r>
            <a:r>
              <a:rPr lang="nb-NO" sz="2800" b="1" i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 og Anniken?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sz="2800" b="1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8FBA20BC-C68E-942E-3823-2E7AFF87ECA9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927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45EB249-964E-E95C-3A93-62F97E190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6565" indent="-456565"/>
            <a:r>
              <a:rPr lang="nb-NO" sz="2800" b="0" i="0" err="1">
                <a:solidFill>
                  <a:srgbClr val="484848"/>
                </a:solidFill>
                <a:effectLst/>
                <a:latin typeface="Calibri W01"/>
                <a:ea typeface="ＭＳ Ｐゴシック"/>
              </a:rPr>
              <a:t>Personas</a:t>
            </a:r>
            <a:r>
              <a:rPr lang="nb-NO" sz="2800" b="0" i="0">
                <a:solidFill>
                  <a:srgbClr val="484848"/>
                </a:solidFill>
                <a:effectLst/>
                <a:latin typeface="Calibri W01"/>
                <a:ea typeface="ＭＳ Ｐゴシック"/>
              </a:rPr>
              <a:t> er en arbeidsmetode der du systematisk inntar andres perspektiv. Dette bidrar til at du kan se innbyggernes behov tydeligere, noe som gir utviklingsarbeidet bedre retning og resultat.</a:t>
            </a:r>
            <a:endParaRPr lang="nb-NO">
              <a:ea typeface="ＭＳ Ｐゴシック"/>
            </a:endParaRPr>
          </a:p>
          <a:p>
            <a:pPr marL="456565" indent="-456565"/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rgbClr val="484848"/>
                </a:solidFill>
                <a:effectLst/>
                <a:uLnTx/>
                <a:uFillTx/>
                <a:latin typeface="Calibri W01"/>
                <a:ea typeface="+mn-ea"/>
                <a:cs typeface="+mn-cs"/>
              </a:rPr>
              <a:t>Her skal du tenke gjennom korleis</a:t>
            </a:r>
            <a:r>
              <a:rPr lang="nb-NO" sz="2800" kern="120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</a:t>
            </a:r>
            <a:r>
              <a:rPr lang="nb-NO" sz="2800" kern="1200" err="1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dei</a:t>
            </a:r>
            <a:r>
              <a:rPr lang="nb-NO" sz="2800" kern="120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enkelte personals er kopla til framtidsscenario</a:t>
            </a:r>
          </a:p>
          <a:p>
            <a:pPr marL="456565" indent="-456565"/>
            <a:r>
              <a:rPr lang="nb-NO" sz="2800" kern="120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Dei ulike scenarioene bygger opp under utfordringsbilde som kommunen </a:t>
            </a:r>
            <a:r>
              <a:rPr lang="nb-NO" sz="2800" kern="1200" err="1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no</a:t>
            </a:r>
            <a:r>
              <a:rPr lang="nb-NO" sz="2800" kern="120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har lagt for den neste planperioden og fram mot  2030. Det er </a:t>
            </a:r>
            <a:r>
              <a:rPr lang="nb-NO" sz="2800" kern="1200" err="1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innbyggarane</a:t>
            </a:r>
            <a:r>
              <a:rPr lang="nb-NO" sz="2800" kern="120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sine behov de som </a:t>
            </a:r>
            <a:r>
              <a:rPr lang="nb-NO" sz="2800" kern="1200" err="1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politikarar</a:t>
            </a:r>
            <a:r>
              <a:rPr lang="nb-NO" sz="2800" kern="120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skal lage gode </a:t>
            </a:r>
            <a:r>
              <a:rPr lang="nb-NO" sz="2800" kern="1200" err="1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løysingar</a:t>
            </a:r>
            <a:r>
              <a:rPr lang="nb-NO" sz="2800" kern="1200">
                <a:solidFill>
                  <a:srgbClr val="484848"/>
                </a:solidFill>
                <a:latin typeface="Calibri W01"/>
                <a:ea typeface="+mn-ea"/>
                <a:cs typeface="+mn-cs"/>
              </a:rPr>
              <a:t> for knytt til utfordingsbilde kommunen har. </a:t>
            </a:r>
          </a:p>
          <a:p>
            <a:pPr marL="456565" indent="-456565"/>
            <a:endParaRPr lang="nb-NO" sz="2400" kern="1200">
              <a:solidFill>
                <a:srgbClr val="484848"/>
              </a:solidFill>
              <a:latin typeface="Calibri W01"/>
              <a:ea typeface="+mn-ea"/>
              <a:cs typeface="+mn-cs"/>
            </a:endParaRPr>
          </a:p>
          <a:p>
            <a:pPr marL="456565" indent="-456565"/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DAE0F9C2-C937-89BF-8B31-245FCF38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Innleiing </a:t>
            </a:r>
          </a:p>
        </p:txBody>
      </p:sp>
    </p:spTree>
    <p:extLst>
      <p:ext uri="{BB962C8B-B14F-4D97-AF65-F5344CB8AC3E}">
        <p14:creationId xmlns:p14="http://schemas.microsoft.com/office/powerpoint/2010/main" val="3110865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55A2E893-00BE-7DDA-711E-EFD76373B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n-NO" sz="2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nn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grupper – 7 utvalde </a:t>
            </a:r>
            <a:r>
              <a:rPr lang="nn-NO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</a:t>
            </a:r>
            <a:r>
              <a:rPr lang="nn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nn-NO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cafedialog</a:t>
            </a:r>
            <a:r>
              <a:rPr lang="nn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m/ bordvertar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n-NO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IG: 12 min pr. personals  I - 2 min G - 10 min </a:t>
            </a:r>
            <a:r>
              <a:rPr lang="nb-NO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grupper = </a:t>
            </a:r>
            <a:r>
              <a:rPr lang="nb-NO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min</a:t>
            </a:r>
          </a:p>
          <a:p>
            <a:pPr marL="0" lvl="0" indent="0">
              <a:lnSpc>
                <a:spcPct val="107000"/>
              </a:lnSpc>
              <a:buNone/>
            </a:pPr>
            <a:endParaRPr lang="nb-NO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Plenumsøkt 3 min pr bord – Bordvert </a:t>
            </a:r>
            <a:r>
              <a:rPr lang="nb-NO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formidlar</a:t>
            </a: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ev. delegerer på gruppa som er ved bordet = </a:t>
            </a:r>
            <a:r>
              <a:rPr lang="nb-NO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min</a:t>
            </a: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A2E7F40-A46A-C2E2-A060-2E032B70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Gjennomføring av arbeidsverkstaden </a:t>
            </a:r>
          </a:p>
        </p:txBody>
      </p:sp>
    </p:spTree>
    <p:extLst>
      <p:ext uri="{BB962C8B-B14F-4D97-AF65-F5344CB8AC3E}">
        <p14:creationId xmlns:p14="http://schemas.microsoft.com/office/powerpoint/2010/main" val="204405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BA22AEBC-EED0-1600-C3CA-7A419EE18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7 </a:t>
            </a:r>
            <a:r>
              <a:rPr lang="nb-NO" err="1"/>
              <a:t>personas</a:t>
            </a:r>
            <a:r>
              <a:rPr lang="nb-NO"/>
              <a:t> – med </a:t>
            </a:r>
            <a:r>
              <a:rPr lang="nb-NO" err="1"/>
              <a:t>eit</a:t>
            </a:r>
            <a:r>
              <a:rPr lang="nb-NO"/>
              <a:t> godt scenario og et </a:t>
            </a:r>
            <a:r>
              <a:rPr lang="nb-NO" err="1"/>
              <a:t>dårleg</a:t>
            </a:r>
            <a:r>
              <a:rPr lang="nb-NO"/>
              <a:t> scenario. </a:t>
            </a:r>
          </a:p>
          <a:p>
            <a:r>
              <a:rPr lang="nb-NO"/>
              <a:t>Tre døme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Alfred, 82 år og enkemann. </a:t>
            </a:r>
            <a:br>
              <a:rPr kumimoji="0" lang="nn-NO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r>
              <a:rPr kumimoji="0" lang="nn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Han har budd heile livet i kommunen og har nyleg flytta inn i ein av dei prislønna fleksible og moderne leilegheitene i Hovden sentrum.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Kvifor fekk dette spennande «klyngetunet» ein pris for innovasjon og berekraftige løysningar og kvifor er det attraktivt for Alfred å leve der?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9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Toivo</a:t>
            </a:r>
            <a:r>
              <a:rPr kumimoji="0" lang="nb-NO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39 år og Anniken 39 år </a:t>
            </a:r>
            <a:endParaRPr kumimoji="0" lang="nb-NO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Paret flytta til Bykle for 5 år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sidan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frå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Finland og Sverige. Dei har etablert seg på Hovden i restaurantbransjen og hadde god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omsetnad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og godt omdømme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dei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første åra. Det er framleis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dårleg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kjøpekraft i landet og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dei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er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meir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sesongutsette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og har få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kundar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på vinterstid. Paret er i ferd med å gå konkurs og ser etter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moglegheiter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for å holde seg </a:t>
            </a:r>
            <a:r>
              <a:rPr kumimoji="0" lang="nb-NO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gåande</a:t>
            </a: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Korleis kan kommunen bistå </a:t>
            </a:r>
            <a:r>
              <a:rPr kumimoji="0" lang="nb-NO" sz="1600" b="1" i="1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Tovio</a:t>
            </a:r>
            <a:r>
              <a:rPr kumimoji="0" lang="nb-NO" sz="16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Calibri"/>
              </a:rPr>
              <a:t> og Anniken?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Olav og Kari, gardbrukarar i Bykle </a:t>
            </a:r>
            <a:br>
              <a:rPr kumimoji="0" lang="nn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</a:br>
            <a:r>
              <a:rPr kumimoji="0" lang="nn-NO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Olav og Kari er i slutten 50-åra. Ola driv et sauebruk, i kombinasjon med å driva i transportbransjen. Kari arbeider som lærer i 80% stilling. Barna studerer i Oslo og Bergen. Olav og Kari ønskjer at ein av dei snart vil kome heim å overta garden.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Kva mål og strategiar har kommunen, som legger til rette for eit attraktivt og verdiskapande landbruk? Korleis bidreg kommunen til trivsel og </a:t>
            </a:r>
            <a:r>
              <a:rPr kumimoji="0" lang="nn-NO" sz="1600" b="0" i="1" u="none" strike="noStrike" kern="1200" cap="none" spc="0" normalizeH="0" baseline="0" noProof="0" err="1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tilhøyrigheit</a:t>
            </a:r>
            <a:r>
              <a:rPr kumimoji="0" lang="nn-NO" sz="16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 for Ola, Kari og tilbakeflyttarane? </a:t>
            </a:r>
          </a:p>
          <a:p>
            <a:pPr marL="0" indent="0">
              <a:buNone/>
            </a:pPr>
            <a:endParaRPr lang="nb-NO"/>
          </a:p>
          <a:p>
            <a:endParaRPr lang="nb-NO"/>
          </a:p>
          <a:p>
            <a:pPr marL="0" indent="0">
              <a:buNone/>
            </a:pPr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9B84F98-FB0C-92EE-673C-2BE1FA67C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Klar for </a:t>
            </a:r>
            <a:r>
              <a:rPr lang="nb-NO" err="1"/>
              <a:t>vekstad</a:t>
            </a:r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241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55A2E893-00BE-7DDA-711E-EFD76373B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n-NO" sz="2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nn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grupper – 7 utvalde </a:t>
            </a:r>
            <a:r>
              <a:rPr lang="nn-NO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</a:t>
            </a:r>
            <a:r>
              <a:rPr lang="nn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nn-NO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cafedialog</a:t>
            </a:r>
            <a:r>
              <a:rPr lang="nn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m/ bordvertar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n-NO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IG: 12 min pr. personals  </a:t>
            </a:r>
            <a:r>
              <a:rPr lang="nb-NO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- 2 min </a:t>
            </a:r>
            <a:r>
              <a:rPr lang="nb-NO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- 10 min </a:t>
            </a:r>
            <a:r>
              <a:rPr lang="nb-NO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grupper = </a:t>
            </a:r>
            <a:r>
              <a:rPr lang="nb-NO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min</a:t>
            </a:r>
          </a:p>
          <a:p>
            <a:pPr marL="876286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bord har 2 </a:t>
            </a:r>
            <a:r>
              <a:rPr lang="nb-NO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</a:t>
            </a: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 bord har 1 </a:t>
            </a:r>
            <a:r>
              <a:rPr lang="nb-NO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</a:t>
            </a:r>
            <a:endParaRPr lang="nb-NO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nb-NO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b-NO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lenumsøkt 3 min pr bord – Bordvert </a:t>
            </a:r>
            <a:r>
              <a:rPr lang="nb-NO" sz="2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formidlar</a:t>
            </a: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ev. delegerer på gruppa som er ved bordet = </a:t>
            </a:r>
            <a:r>
              <a:rPr lang="nb-NO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min</a:t>
            </a:r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nb-NO"/>
              <a:t>Se neste lysark for </a:t>
            </a:r>
            <a:r>
              <a:rPr lang="nb-NO" b="1"/>
              <a:t>I G P </a:t>
            </a:r>
            <a:r>
              <a:rPr lang="nb-NO"/>
              <a:t>forklaring</a:t>
            </a:r>
          </a:p>
          <a:p>
            <a:r>
              <a:rPr lang="nb-NO"/>
              <a:t>Gruppene svarer ut spørsmålet i rødt i de forskjellige </a:t>
            </a:r>
            <a:r>
              <a:rPr lang="nb-NO" err="1"/>
              <a:t>personasene</a:t>
            </a:r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A2E7F40-A46A-C2E2-A060-2E032B70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Gjennomføring av arbeidsverkstaden </a:t>
            </a:r>
          </a:p>
        </p:txBody>
      </p:sp>
    </p:spTree>
    <p:extLst>
      <p:ext uri="{BB962C8B-B14F-4D97-AF65-F5344CB8AC3E}">
        <p14:creationId xmlns:p14="http://schemas.microsoft.com/office/powerpoint/2010/main" val="391817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8B402A-EC47-4492-A0FE-72D808E8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                    </a:t>
            </a:r>
            <a:r>
              <a:rPr lang="nb-NO" sz="14666"/>
              <a:t>I   G   P   </a:t>
            </a:r>
            <a:br>
              <a:rPr lang="nb-NO"/>
            </a:br>
            <a:r>
              <a:rPr lang="nb-NO"/>
              <a:t>           I-</a:t>
            </a:r>
            <a:r>
              <a:rPr lang="nb-NO" err="1"/>
              <a:t>ndividuell</a:t>
            </a:r>
            <a:r>
              <a:rPr lang="nb-NO"/>
              <a:t>    G-</a:t>
            </a:r>
            <a:r>
              <a:rPr lang="nb-NO" err="1"/>
              <a:t>ruppe</a:t>
            </a:r>
            <a:r>
              <a:rPr lang="nb-NO"/>
              <a:t>    P-</a:t>
            </a:r>
            <a:r>
              <a:rPr lang="nb-NO" err="1"/>
              <a:t>lenum</a:t>
            </a:r>
            <a:r>
              <a:rPr lang="nb-NO"/>
              <a:t>     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2FF2E5A-8BC1-FDC9-7098-2B05FB5E0D1F}"/>
              </a:ext>
            </a:extLst>
          </p:cNvPr>
          <p:cNvSpPr txBox="1"/>
          <p:nvPr/>
        </p:nvSpPr>
        <p:spPr>
          <a:xfrm>
            <a:off x="3934326" y="5281863"/>
            <a:ext cx="519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latin typeface="+mn-lt"/>
              </a:rPr>
              <a:t>Se mer om </a:t>
            </a:r>
            <a:r>
              <a:rPr lang="nb-NO">
                <a:latin typeface="+mn-lt"/>
                <a:hlinkClick r:id="rId3"/>
              </a:rPr>
              <a:t>IGP på Distriktssenteret.no</a:t>
            </a:r>
            <a:endParaRPr lang="nb-NO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674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-1104800" y="644691"/>
            <a:ext cx="1008789" cy="878034"/>
            <a:chOff x="-756592" y="483518"/>
            <a:chExt cx="756592" cy="658525"/>
          </a:xfrm>
        </p:grpSpPr>
        <p:sp>
          <p:nvSpPr>
            <p:cNvPr id="7" name="TekstSylinder 6"/>
            <p:cNvSpPr txBox="1"/>
            <p:nvPr/>
          </p:nvSpPr>
          <p:spPr>
            <a:xfrm>
              <a:off x="-756592" y="483518"/>
              <a:ext cx="756592" cy="546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067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rPr>
                <a:t>Vel side-utforming med knappen</a:t>
              </a:r>
            </a:p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n-NO" sz="933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pic>
          <p:nvPicPr>
            <p:cNvPr id="1028" name="Picture 4" descr="C:\Users\DAN-ER~1.AGG\AppData\Local\Temp\SNAGHTML3a42349f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75951" y="915566"/>
              <a:ext cx="595310" cy="226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ktangel 2">
            <a:extLst>
              <a:ext uri="{FF2B5EF4-FFF2-40B4-BE49-F238E27FC236}">
                <a16:creationId xmlns:a16="http://schemas.microsoft.com/office/drawing/2014/main" id="{0C157CDB-02E5-42E3-AD33-D4C6679AB0C7}"/>
              </a:ext>
            </a:extLst>
          </p:cNvPr>
          <p:cNvSpPr/>
          <p:nvPr/>
        </p:nvSpPr>
        <p:spPr>
          <a:xfrm>
            <a:off x="632179" y="996071"/>
            <a:ext cx="11176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PERSONAS 2030 – Godt scenario</a:t>
            </a: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</a:b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Saar 29 år frå Amsterdam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Saar er singel, hun har nyleg starta i jobb i lokal reiselivsbedrift. Ho ønskjer eit skifte i livet og søkjer difor ut av Amsterdam til Bykle kommune. </a:t>
            </a:r>
            <a:b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</a:br>
            <a:endParaRPr kumimoji="0" lang="nn-NO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Korleis kan ho som ung tilflyttar få både virka både i jobb og på fritida. Kva gjer at ho raskt kjenner tilhøyrigheit og trivsel?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F5277495-E607-7886-741E-CDE8F0E79E67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-1104800" y="644691"/>
            <a:ext cx="1008789" cy="878034"/>
            <a:chOff x="-756592" y="483518"/>
            <a:chExt cx="756592" cy="658525"/>
          </a:xfrm>
        </p:grpSpPr>
        <p:sp>
          <p:nvSpPr>
            <p:cNvPr id="7" name="TekstSylinder 6"/>
            <p:cNvSpPr txBox="1"/>
            <p:nvPr/>
          </p:nvSpPr>
          <p:spPr>
            <a:xfrm>
              <a:off x="-756592" y="483518"/>
              <a:ext cx="756592" cy="546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067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 pitchFamily="34" charset="-128"/>
                  <a:cs typeface="+mn-cs"/>
                </a:rPr>
                <a:t>Vel side-utforming med knappen</a:t>
              </a:r>
            </a:p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n-NO" sz="93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+mn-cs"/>
              </a:endParaRPr>
            </a:p>
          </p:txBody>
        </p:sp>
        <p:pic>
          <p:nvPicPr>
            <p:cNvPr id="1028" name="Picture 4" descr="C:\Users\DAN-ER~1.AGG\AppData\Local\Temp\SNAGHTML3a42349f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75951" y="915566"/>
              <a:ext cx="595310" cy="226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ktangel 2">
            <a:extLst>
              <a:ext uri="{FF2B5EF4-FFF2-40B4-BE49-F238E27FC236}">
                <a16:creationId xmlns:a16="http://schemas.microsoft.com/office/drawing/2014/main" id="{0C157CDB-02E5-42E3-AD33-D4C6679AB0C7}"/>
              </a:ext>
            </a:extLst>
          </p:cNvPr>
          <p:cNvSpPr/>
          <p:nvPr/>
        </p:nvSpPr>
        <p:spPr>
          <a:xfrm>
            <a:off x="632179" y="996071"/>
            <a:ext cx="11176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PERSONAS 2030 – </a:t>
            </a:r>
            <a:r>
              <a:rPr kumimoji="0" lang="nb-NO" sz="32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dårleg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scenario</a:t>
            </a: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</a:br>
            <a:endParaRPr kumimoji="0" lang="nb-NO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Saar 29 år frå Amsterdam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Saar frå Amsterdam var sambuar med ein frå Bykle og arbeider i ein lokal reiselivsbedrift. Det har nyleg vore et samlivsbrot, og ho kjenner seg aleine i verda, men ønskjer framleis å halda fram med livet i Bykle, og treng ein plass å bu.  </a:t>
            </a:r>
            <a:b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</a:br>
            <a:endParaRPr kumimoji="0" lang="nn-NO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Korleis kan ho som ung tilflyttar fungera  både i jobb og på fritida. Kva  gjer at ho kjenner tilhøyrigheit og trivsel?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21D3BFBB-8DC1-069D-E198-FEAA901254FA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D7ABEA7-CF2C-4607-9926-F1B87F0BCC38}"/>
              </a:ext>
            </a:extLst>
          </p:cNvPr>
          <p:cNvSpPr/>
          <p:nvPr/>
        </p:nvSpPr>
        <p:spPr>
          <a:xfrm>
            <a:off x="824090" y="326749"/>
            <a:ext cx="1098408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Godt scenario</a:t>
            </a: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Alfred, 82 år og enkemann. </a:t>
            </a:r>
            <a:b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Han har budd heile livet i kommunen og har nyleg flytta inn i ein av dei prislønna fleksible og moderne leilegheitene i Hovden sentrum.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1" u="none" strike="noStrike" kern="1200" cap="none" spc="0" normalizeH="0" baseline="0" noProof="0">
                <a:ln>
                  <a:noFill/>
                </a:ln>
                <a:solidFill>
                  <a:srgbClr val="DD4814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Kvifor fekk dette spennande «klyngetunet» ein pris for innovasjon og berekraftige løysningar og kvifor er det attraktivt for Alfred å leve der?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17D3346-1A5C-9E99-AA65-1D6B8364E273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50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D7ABEA7-CF2C-4607-9926-F1B87F0BCC38}"/>
              </a:ext>
            </a:extLst>
          </p:cNvPr>
          <p:cNvSpPr/>
          <p:nvPr/>
        </p:nvSpPr>
        <p:spPr>
          <a:xfrm>
            <a:off x="824090" y="326749"/>
            <a:ext cx="109840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PERSONAS 2030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– </a:t>
            </a:r>
            <a:r>
              <a:rPr kumimoji="0" lang="nb-NO" sz="32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dårleg</a:t>
            </a:r>
            <a: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+mn-cs"/>
              </a:rPr>
              <a:t> scenario</a:t>
            </a: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br>
              <a:rPr kumimoji="0" lang="nb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Alfred, 82 år og enkemann. </a:t>
            </a:r>
            <a:br>
              <a:rPr kumimoji="0" lang="nn-NO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</a:b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Han har budd heile livet i kommunen og har dei siste tre åra sett etter ein aldersvennleg bustad i Hovden sentrum utan å lukkast. Dette set press på dei kommunale helsetilbodet, då han bur i periferien og har behov helsetenester.  </a:t>
            </a: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Korleis kan kommunen ivareta Alfred sine behov?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D3DE842-4172-EC1B-D284-8B5BAEC29E34}"/>
              </a:ext>
            </a:extLst>
          </p:cNvPr>
          <p:cNvSpPr/>
          <p:nvPr/>
        </p:nvSpPr>
        <p:spPr>
          <a:xfrm>
            <a:off x="8416092" y="333138"/>
            <a:ext cx="2927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+mn-cs"/>
              </a:rPr>
              <a:t>I 2min, G 12 min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940765"/>
      </p:ext>
    </p:extLst>
  </p:cSld>
  <p:clrMapOvr>
    <a:masterClrMapping/>
  </p:clrMapOvr>
</p:sld>
</file>

<file path=ppt/theme/theme1.xml><?xml version="1.0" encoding="utf-8"?>
<a:theme xmlns:a="http://schemas.openxmlformats.org/drawingml/2006/main" name="Distriktssenteret 2017">
  <a:themeElements>
    <a:clrScheme name="KDU17">
      <a:dk1>
        <a:srgbClr val="000000"/>
      </a:dk1>
      <a:lt1>
        <a:srgbClr val="FFFFFF"/>
      </a:lt1>
      <a:dk2>
        <a:srgbClr val="4D4F53"/>
      </a:dk2>
      <a:lt2>
        <a:srgbClr val="C9CAC8"/>
      </a:lt2>
      <a:accent1>
        <a:srgbClr val="DD4814"/>
      </a:accent1>
      <a:accent2>
        <a:srgbClr val="007B69"/>
      </a:accent2>
      <a:accent3>
        <a:srgbClr val="FECB00"/>
      </a:accent3>
      <a:accent4>
        <a:srgbClr val="8A3400"/>
      </a:accent4>
      <a:accent5>
        <a:srgbClr val="00483D"/>
      </a:accent5>
      <a:accent6>
        <a:srgbClr val="A69400"/>
      </a:accent6>
      <a:hlink>
        <a:srgbClr val="0563C1"/>
      </a:hlink>
      <a:folHlink>
        <a:srgbClr val="00483D"/>
      </a:folHlink>
    </a:clrScheme>
    <a:fontScheme name="KDU2017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Klarh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Mal_2017" id="{FD6D81EA-5099-4DCE-A244-FBD1A339DFFC}" vid="{FF6FF5ED-193D-446B-9783-365A85AD2058}"/>
    </a:ext>
  </a:extLst>
</a:theme>
</file>

<file path=ppt/theme/theme2.xml><?xml version="1.0" encoding="utf-8"?>
<a:theme xmlns:a="http://schemas.openxmlformats.org/drawingml/2006/main" name="Distriktssenteret/Merkur 2022 m/notatside">
  <a:themeElements>
    <a:clrScheme name="KDU17">
      <a:dk1>
        <a:srgbClr val="000000"/>
      </a:dk1>
      <a:lt1>
        <a:srgbClr val="FFFFFF"/>
      </a:lt1>
      <a:dk2>
        <a:srgbClr val="4D4F53"/>
      </a:dk2>
      <a:lt2>
        <a:srgbClr val="C9CAC8"/>
      </a:lt2>
      <a:accent1>
        <a:srgbClr val="DD4814"/>
      </a:accent1>
      <a:accent2>
        <a:srgbClr val="007B69"/>
      </a:accent2>
      <a:accent3>
        <a:srgbClr val="FECB00"/>
      </a:accent3>
      <a:accent4>
        <a:srgbClr val="8A3400"/>
      </a:accent4>
      <a:accent5>
        <a:srgbClr val="00483D"/>
      </a:accent5>
      <a:accent6>
        <a:srgbClr val="A69400"/>
      </a:accent6>
      <a:hlink>
        <a:srgbClr val="0563C1"/>
      </a:hlink>
      <a:folHlink>
        <a:srgbClr val="00483D"/>
      </a:folHlink>
    </a:clrScheme>
    <a:fontScheme name="KDU2017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Klarh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l med notatark.potx" id="{FF4C22A5-ECA6-4E01-9B5A-20610A500E15}" vid="{48C572F8-8F57-4D05-9230-732DFD0B25CC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2cdc215-30c3-41ce-be56-bcd9f99ec3a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56D35C5E0DB849ADD1EB963D683726" ma:contentTypeVersion="18" ma:contentTypeDescription="Create a new document." ma:contentTypeScope="" ma:versionID="1b385a0bbac499fa983a119b291f516d">
  <xsd:schema xmlns:xsd="http://www.w3.org/2001/XMLSchema" xmlns:xs="http://www.w3.org/2001/XMLSchema" xmlns:p="http://schemas.microsoft.com/office/2006/metadata/properties" xmlns:ns3="32cdc215-30c3-41ce-be56-bcd9f99ec3a3" xmlns:ns4="68d8aa44-3bc3-4203-890b-abca5bf205dc" targetNamespace="http://schemas.microsoft.com/office/2006/metadata/properties" ma:root="true" ma:fieldsID="611c3cac37860a6eb96c6b4325a7abd7" ns3:_="" ns4:_="">
    <xsd:import namespace="32cdc215-30c3-41ce-be56-bcd9f99ec3a3"/>
    <xsd:import namespace="68d8aa44-3bc3-4203-890b-abca5bf205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cdc215-30c3-41ce-be56-bcd9f99ec3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8aa44-3bc3-4203-890b-abca5bf205d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F19506-670E-4450-8F34-AEABC3688168}">
  <ds:schemaRefs>
    <ds:schemaRef ds:uri="32cdc215-30c3-41ce-be56-bcd9f99ec3a3"/>
    <ds:schemaRef ds:uri="68d8aa44-3bc3-4203-890b-abca5bf205d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0212B51-CFB6-4F45-ADEC-E95078C99EFC}">
  <ds:schemaRefs>
    <ds:schemaRef ds:uri="32cdc215-30c3-41ce-be56-bcd9f99ec3a3"/>
    <ds:schemaRef ds:uri="68d8aa44-3bc3-4203-890b-abca5bf205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7C91B32-E4D3-4D30-B8CA-F0113EFE14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17</Notes>
  <HiddenSlides>0</HiddenSlide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20</vt:i4>
      </vt:variant>
    </vt:vector>
  </HeadingPairs>
  <TitlesOfParts>
    <vt:vector size="23" baseType="lpstr">
      <vt:lpstr>Distriktssenteret 2017</vt:lpstr>
      <vt:lpstr>Distriktssenteret/Merkur 2022 m/notatside</vt:lpstr>
      <vt:lpstr>Office-tema</vt:lpstr>
      <vt:lpstr>Scenario /Personas – Bykle 2030  Politisk verkstad: kommunestyret  Arbeid knyttet til samfunnsdel i kommuneplanen </vt:lpstr>
      <vt:lpstr>Innleiing </vt:lpstr>
      <vt:lpstr>Klar for vekstad </vt:lpstr>
      <vt:lpstr>Gjennomføring av arbeidsverkstaden </vt:lpstr>
      <vt:lpstr>                    I   G   P               I-ndividuell    G-ruppe    P-lenum    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Gjennomføring av arbeidsverkstaden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Roar Werner Vangsnes</dc:creator>
  <cp:revision>3</cp:revision>
  <cp:lastPrinted>2023-11-08T09:31:05Z</cp:lastPrinted>
  <dcterms:created xsi:type="dcterms:W3CDTF">2023-09-26T07:28:37Z</dcterms:created>
  <dcterms:modified xsi:type="dcterms:W3CDTF">2024-02-09T08:24:55Z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0x010100BA56D35C5E0DB849ADD1EB963D683726</vt:lpwstr>
  </property>
</Properties>
</file>