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6"/>
  </p:sldMasterIdLst>
  <p:notesMasterIdLst>
    <p:notesMasterId r:id="rId36"/>
  </p:notesMasterIdLst>
  <p:handoutMasterIdLst>
    <p:handoutMasterId r:id="rId37"/>
  </p:handoutMasterIdLst>
  <p:sldIdLst>
    <p:sldId id="256" r:id="rId7"/>
    <p:sldId id="413" r:id="rId8"/>
    <p:sldId id="277" r:id="rId9"/>
    <p:sldId id="490" r:id="rId10"/>
    <p:sldId id="485" r:id="rId11"/>
    <p:sldId id="496" r:id="rId12"/>
    <p:sldId id="497" r:id="rId13"/>
    <p:sldId id="499" r:id="rId14"/>
    <p:sldId id="500" r:id="rId15"/>
    <p:sldId id="521" r:id="rId16"/>
    <p:sldId id="479" r:id="rId17"/>
    <p:sldId id="482" r:id="rId18"/>
    <p:sldId id="330" r:id="rId19"/>
    <p:sldId id="412" r:id="rId20"/>
    <p:sldId id="483" r:id="rId21"/>
    <p:sldId id="444" r:id="rId22"/>
    <p:sldId id="410" r:id="rId23"/>
    <p:sldId id="409" r:id="rId24"/>
    <p:sldId id="522" r:id="rId25"/>
    <p:sldId id="491" r:id="rId26"/>
    <p:sldId id="415" r:id="rId27"/>
    <p:sldId id="441" r:id="rId28"/>
    <p:sldId id="523" r:id="rId29"/>
    <p:sldId id="484" r:id="rId30"/>
    <p:sldId id="445" r:id="rId31"/>
    <p:sldId id="489" r:id="rId32"/>
    <p:sldId id="525" r:id="rId33"/>
    <p:sldId id="486" r:id="rId34"/>
    <p:sldId id="492" r:id="rId35"/>
  </p:sldIdLst>
  <p:sldSz cx="9144000" cy="5143500" type="screen16x9"/>
  <p:notesSz cx="6669088" cy="9926638"/>
  <p:defaultTextStyle>
    <a:defPPr>
      <a:defRPr lang="nb-NO"/>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800"/>
    <a:srgbClr val="B72B16"/>
    <a:srgbClr val="4B4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440" autoAdjust="0"/>
  </p:normalViewPr>
  <p:slideViewPr>
    <p:cSldViewPr snapToGrid="0">
      <p:cViewPr varScale="1">
        <p:scale>
          <a:sx n="80" d="100"/>
          <a:sy n="80" d="100"/>
        </p:scale>
        <p:origin x="1522" y="48"/>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0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8"/>
            <a:ext cx="2889938" cy="496673"/>
          </a:xfrm>
          <a:prstGeom prst="rect">
            <a:avLst/>
          </a:prstGeom>
        </p:spPr>
        <p:txBody>
          <a:bodyPr vert="horz" lIns="93586" tIns="46793" rIns="93586" bIns="46793" rtlCol="0"/>
          <a:lstStyle>
            <a:lvl1pPr algn="l">
              <a:defRPr sz="1200">
                <a:latin typeface="Arial" pitchFamily="34" charset="0"/>
                <a:ea typeface="+mn-ea"/>
                <a:cs typeface="Arial" pitchFamily="34" charset="0"/>
              </a:defRPr>
            </a:lvl1pPr>
          </a:lstStyle>
          <a:p>
            <a:pPr>
              <a:defRPr/>
            </a:pPr>
            <a:endParaRPr lang="nb-NO"/>
          </a:p>
        </p:txBody>
      </p:sp>
      <p:sp>
        <p:nvSpPr>
          <p:cNvPr id="3" name="Plassholder for dato 2"/>
          <p:cNvSpPr>
            <a:spLocks noGrp="1"/>
          </p:cNvSpPr>
          <p:nvPr>
            <p:ph type="dt" sz="quarter" idx="1"/>
          </p:nvPr>
        </p:nvSpPr>
        <p:spPr>
          <a:xfrm>
            <a:off x="3777608" y="8"/>
            <a:ext cx="2889938" cy="496673"/>
          </a:xfrm>
          <a:prstGeom prst="rect">
            <a:avLst/>
          </a:prstGeom>
        </p:spPr>
        <p:txBody>
          <a:bodyPr vert="horz" wrap="square" lIns="93586" tIns="46793" rIns="93586" bIns="46793" numCol="1" anchor="t" anchorCtr="0" compatLnSpc="1">
            <a:prstTxWarp prst="textNoShape">
              <a:avLst/>
            </a:prstTxWarp>
          </a:bodyPr>
          <a:lstStyle>
            <a:lvl1pPr algn="r">
              <a:defRPr sz="1200">
                <a:cs typeface="Arial" pitchFamily="34" charset="0"/>
              </a:defRPr>
            </a:lvl1pPr>
          </a:lstStyle>
          <a:p>
            <a:fld id="{A212D06C-8A2C-4E6B-9A09-FA077BD97C9B}" type="datetimeFigureOut">
              <a:rPr lang="nb-NO" altLang="nb-NO"/>
              <a:pPr/>
              <a:t>25.05.2020</a:t>
            </a:fld>
            <a:endParaRPr lang="nb-NO" altLang="nb-NO"/>
          </a:p>
        </p:txBody>
      </p:sp>
      <p:sp>
        <p:nvSpPr>
          <p:cNvPr id="4" name="Plassholder for bunntekst 3"/>
          <p:cNvSpPr>
            <a:spLocks noGrp="1"/>
          </p:cNvSpPr>
          <p:nvPr>
            <p:ph type="ftr" sz="quarter" idx="2"/>
          </p:nvPr>
        </p:nvSpPr>
        <p:spPr>
          <a:xfrm>
            <a:off x="1" y="9428277"/>
            <a:ext cx="2889938" cy="496673"/>
          </a:xfrm>
          <a:prstGeom prst="rect">
            <a:avLst/>
          </a:prstGeom>
        </p:spPr>
        <p:txBody>
          <a:bodyPr vert="horz" lIns="93586" tIns="46793" rIns="93586" bIns="46793" rtlCol="0" anchor="b"/>
          <a:lstStyle>
            <a:lvl1pPr algn="l">
              <a:defRPr sz="1200">
                <a:latin typeface="Arial" pitchFamily="34" charset="0"/>
                <a:ea typeface="+mn-ea"/>
                <a:cs typeface="Arial" pitchFamily="34" charset="0"/>
              </a:defRPr>
            </a:lvl1pPr>
          </a:lstStyle>
          <a:p>
            <a:pPr>
              <a:defRPr/>
            </a:pPr>
            <a:endParaRPr lang="nb-NO"/>
          </a:p>
        </p:txBody>
      </p:sp>
      <p:sp>
        <p:nvSpPr>
          <p:cNvPr id="5" name="Plassholder for lysbildenummer 4"/>
          <p:cNvSpPr>
            <a:spLocks noGrp="1"/>
          </p:cNvSpPr>
          <p:nvPr>
            <p:ph type="sldNum" sz="quarter" idx="3"/>
          </p:nvPr>
        </p:nvSpPr>
        <p:spPr>
          <a:xfrm>
            <a:off x="3777608" y="9428277"/>
            <a:ext cx="2889938" cy="496673"/>
          </a:xfrm>
          <a:prstGeom prst="rect">
            <a:avLst/>
          </a:prstGeom>
        </p:spPr>
        <p:txBody>
          <a:bodyPr vert="horz" wrap="square" lIns="93586" tIns="46793" rIns="93586" bIns="46793" numCol="1" anchor="b" anchorCtr="0" compatLnSpc="1">
            <a:prstTxWarp prst="textNoShape">
              <a:avLst/>
            </a:prstTxWarp>
          </a:bodyPr>
          <a:lstStyle>
            <a:lvl1pPr algn="r">
              <a:defRPr sz="1200">
                <a:cs typeface="Arial" pitchFamily="34" charset="0"/>
              </a:defRPr>
            </a:lvl1pPr>
          </a:lstStyle>
          <a:p>
            <a:fld id="{2A5AC82F-AA3F-45F0-B216-19CB03E4D2B7}" type="slidenum">
              <a:rPr lang="nb-NO" altLang="nb-NO"/>
              <a:pPr/>
              <a:t>‹#›</a:t>
            </a:fld>
            <a:endParaRPr lang="nb-NO" altLang="nb-NO"/>
          </a:p>
        </p:txBody>
      </p:sp>
    </p:spTree>
    <p:extLst>
      <p:ext uri="{BB962C8B-B14F-4D97-AF65-F5344CB8AC3E}">
        <p14:creationId xmlns:p14="http://schemas.microsoft.com/office/powerpoint/2010/main" val="1073106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8"/>
            <a:ext cx="2889938" cy="496673"/>
          </a:xfrm>
          <a:prstGeom prst="rect">
            <a:avLst/>
          </a:prstGeom>
        </p:spPr>
        <p:txBody>
          <a:bodyPr vert="horz" lIns="93586" tIns="46793" rIns="93586" bIns="46793" rtlCol="0"/>
          <a:lstStyle>
            <a:lvl1pPr algn="l">
              <a:defRPr sz="1200">
                <a:latin typeface="Arial" charset="0"/>
                <a:ea typeface="+mn-ea"/>
                <a:cs typeface="Arial" charset="0"/>
              </a:defRPr>
            </a:lvl1pPr>
          </a:lstStyle>
          <a:p>
            <a:pPr>
              <a:defRPr/>
            </a:pPr>
            <a:endParaRPr lang="nb-NO"/>
          </a:p>
        </p:txBody>
      </p:sp>
      <p:sp>
        <p:nvSpPr>
          <p:cNvPr id="3" name="Plassholder for dato 2"/>
          <p:cNvSpPr>
            <a:spLocks noGrp="1"/>
          </p:cNvSpPr>
          <p:nvPr>
            <p:ph type="dt" idx="1"/>
          </p:nvPr>
        </p:nvSpPr>
        <p:spPr>
          <a:xfrm>
            <a:off x="3777608" y="8"/>
            <a:ext cx="2889938" cy="496673"/>
          </a:xfrm>
          <a:prstGeom prst="rect">
            <a:avLst/>
          </a:prstGeom>
        </p:spPr>
        <p:txBody>
          <a:bodyPr vert="horz" wrap="square" lIns="93586" tIns="46793" rIns="93586" bIns="46793" numCol="1" anchor="t" anchorCtr="0" compatLnSpc="1">
            <a:prstTxWarp prst="textNoShape">
              <a:avLst/>
            </a:prstTxWarp>
          </a:bodyPr>
          <a:lstStyle>
            <a:lvl1pPr algn="r">
              <a:defRPr sz="1200">
                <a:cs typeface="Arial" pitchFamily="34" charset="0"/>
              </a:defRPr>
            </a:lvl1pPr>
          </a:lstStyle>
          <a:p>
            <a:fld id="{8D8C80B0-0CFB-4713-AA8C-0774156F95D1}" type="datetimeFigureOut">
              <a:rPr lang="nb-NO" altLang="nb-NO"/>
              <a:pPr/>
              <a:t>25.05.2020</a:t>
            </a:fld>
            <a:endParaRPr lang="nb-NO" altLang="nb-NO"/>
          </a:p>
        </p:txBody>
      </p:sp>
      <p:sp>
        <p:nvSpPr>
          <p:cNvPr id="4" name="Plassholder for lysbilde 3"/>
          <p:cNvSpPr>
            <a:spLocks noGrp="1" noRot="1" noChangeAspect="1"/>
          </p:cNvSpPr>
          <p:nvPr>
            <p:ph type="sldImg" idx="2"/>
          </p:nvPr>
        </p:nvSpPr>
        <p:spPr>
          <a:xfrm>
            <a:off x="4184650" y="8056563"/>
            <a:ext cx="3322638" cy="1870075"/>
          </a:xfrm>
          <a:prstGeom prst="rect">
            <a:avLst/>
          </a:prstGeom>
          <a:noFill/>
          <a:ln w="12700">
            <a:solidFill>
              <a:prstClr val="black"/>
            </a:solidFill>
          </a:ln>
        </p:spPr>
        <p:txBody>
          <a:bodyPr vert="horz" lIns="93586" tIns="46793" rIns="93586" bIns="46793" rtlCol="0" anchor="ctr"/>
          <a:lstStyle/>
          <a:p>
            <a:pPr lvl="0"/>
            <a:endParaRPr lang="nb-NO" noProof="0"/>
          </a:p>
        </p:txBody>
      </p:sp>
      <p:sp>
        <p:nvSpPr>
          <p:cNvPr id="5" name="Plassholder for notater 4"/>
          <p:cNvSpPr>
            <a:spLocks noGrp="1"/>
          </p:cNvSpPr>
          <p:nvPr>
            <p:ph type="body" sz="quarter" idx="3"/>
          </p:nvPr>
        </p:nvSpPr>
        <p:spPr>
          <a:xfrm>
            <a:off x="235104" y="794191"/>
            <a:ext cx="6198886" cy="8388294"/>
          </a:xfrm>
          <a:prstGeom prst="rect">
            <a:avLst/>
          </a:prstGeom>
        </p:spPr>
        <p:txBody>
          <a:bodyPr vert="horz" wrap="square" lIns="93586" tIns="46793" rIns="93586" bIns="46793" numCol="1" anchor="t" anchorCtr="0" compatLnSpc="1">
            <a:prstTxWarp prst="textNoShape">
              <a:avLst/>
            </a:prstTxWarp>
            <a:noAutofit/>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6" name="Plassholder for bunntekst 5"/>
          <p:cNvSpPr>
            <a:spLocks noGrp="1"/>
          </p:cNvSpPr>
          <p:nvPr>
            <p:ph type="ftr" sz="quarter" idx="4"/>
          </p:nvPr>
        </p:nvSpPr>
        <p:spPr>
          <a:xfrm>
            <a:off x="1" y="9428277"/>
            <a:ext cx="2889938" cy="496673"/>
          </a:xfrm>
          <a:prstGeom prst="rect">
            <a:avLst/>
          </a:prstGeom>
        </p:spPr>
        <p:txBody>
          <a:bodyPr vert="horz" lIns="93586" tIns="46793" rIns="93586" bIns="46793" rtlCol="0" anchor="b"/>
          <a:lstStyle>
            <a:lvl1pPr algn="l">
              <a:defRPr sz="1200">
                <a:latin typeface="Arial" charset="0"/>
                <a:ea typeface="+mn-ea"/>
                <a:cs typeface="Arial" charset="0"/>
              </a:defRPr>
            </a:lvl1pPr>
          </a:lstStyle>
          <a:p>
            <a:pPr>
              <a:defRPr/>
            </a:pPr>
            <a:endParaRPr lang="nb-NO"/>
          </a:p>
        </p:txBody>
      </p:sp>
      <p:sp>
        <p:nvSpPr>
          <p:cNvPr id="7" name="Plassholder for lysbildenummer 6"/>
          <p:cNvSpPr>
            <a:spLocks noGrp="1"/>
          </p:cNvSpPr>
          <p:nvPr>
            <p:ph type="sldNum" sz="quarter" idx="5"/>
          </p:nvPr>
        </p:nvSpPr>
        <p:spPr>
          <a:xfrm>
            <a:off x="4729296" y="9428277"/>
            <a:ext cx="1938252" cy="496673"/>
          </a:xfrm>
          <a:prstGeom prst="rect">
            <a:avLst/>
          </a:prstGeom>
        </p:spPr>
        <p:txBody>
          <a:bodyPr vert="horz" wrap="square" lIns="93586" tIns="46793" rIns="93586" bIns="46793" numCol="1" anchor="b" anchorCtr="0" compatLnSpc="1">
            <a:prstTxWarp prst="textNoShape">
              <a:avLst/>
            </a:prstTxWarp>
          </a:bodyPr>
          <a:lstStyle>
            <a:lvl1pPr algn="l">
              <a:defRPr sz="1200">
                <a:cs typeface="Arial" pitchFamily="34" charset="0"/>
              </a:defRPr>
            </a:lvl1pPr>
          </a:lstStyle>
          <a:p>
            <a:fld id="{3E8972A3-A33C-4F60-865A-2D4CD7E7EC63}" type="slidenum">
              <a:rPr lang="nb-NO" altLang="nb-NO" smtClean="0"/>
              <a:pPr/>
              <a:t>‹#›</a:t>
            </a:fld>
            <a:endParaRPr lang="nb-NO" altLang="nb-NO"/>
          </a:p>
        </p:txBody>
      </p:sp>
    </p:spTree>
    <p:extLst>
      <p:ext uri="{BB962C8B-B14F-4D97-AF65-F5344CB8AC3E}">
        <p14:creationId xmlns:p14="http://schemas.microsoft.com/office/powerpoint/2010/main" val="28875429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4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4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4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4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186238" y="8056563"/>
            <a:ext cx="3319462" cy="1868487"/>
          </a:xfrm>
        </p:spPr>
      </p:sp>
      <p:sp>
        <p:nvSpPr>
          <p:cNvPr id="3" name="Plassholder for notater 2"/>
          <p:cNvSpPr>
            <a:spLocks noGrp="1"/>
          </p:cNvSpPr>
          <p:nvPr>
            <p:ph type="body" idx="1"/>
          </p:nvPr>
        </p:nvSpPr>
        <p:spPr/>
        <p:txBody>
          <a:bodyPr/>
          <a:lstStyle/>
          <a:p>
            <a:r>
              <a:rPr lang="nb-NO" dirty="0"/>
              <a:t>15 min </a:t>
            </a:r>
          </a:p>
          <a:p>
            <a:r>
              <a:rPr lang="nb-NO" dirty="0"/>
              <a:t>Bilde: Marianne </a:t>
            </a:r>
          </a:p>
          <a:p>
            <a:endParaRPr lang="nb-NO" dirty="0"/>
          </a:p>
          <a:p>
            <a:endParaRPr lang="nb-NO" dirty="0"/>
          </a:p>
          <a:p>
            <a:r>
              <a:rPr lang="nb-NO" dirty="0"/>
              <a:t>13 kommunestyrerepresentanter - Stian Brekkvassmo, ordfører. Formannskapssekretær?, Aslaug Pettersen, kommunalsjef oppvekst, Kjersti Kvalvik, rådmann, - oss. </a:t>
            </a:r>
          </a:p>
          <a:p>
            <a:endParaRPr lang="nb-NO" dirty="0"/>
          </a:p>
          <a:p>
            <a:pPr marL="340132" indent="-340132">
              <a:buAutoNum type="arabicPeriod"/>
            </a:pPr>
            <a:r>
              <a:rPr lang="nb-NO" dirty="0"/>
              <a:t>Ordfører ønsker velkommen</a:t>
            </a:r>
          </a:p>
          <a:p>
            <a:pPr marL="340132" indent="-340132">
              <a:buAutoNum type="arabicPeriod"/>
            </a:pPr>
            <a:r>
              <a:rPr lang="nb-NO" dirty="0"/>
              <a:t>Kjerstin sier noe om dagens situasjon</a:t>
            </a:r>
          </a:p>
          <a:p>
            <a:pPr marL="340132" indent="-340132">
              <a:buAutoNum type="arabicPeriod"/>
            </a:pPr>
            <a:r>
              <a:rPr lang="nb-NO" dirty="0"/>
              <a:t>Distriktssenteret: Marianne: Tusen takk for at vi bli inviterte tilbake – og at dere er tøff nok til å sette utvikling på dagsorden slik dere gjør. Distriktssenteret – og bilde – Mye flott natur å by på… Hvor er dette?</a:t>
            </a:r>
          </a:p>
          <a:p>
            <a:pPr marL="340132" indent="-340132">
              <a:buAutoNum type="arabicPeriod"/>
            </a:pPr>
            <a:endParaRPr lang="nb-NO" dirty="0"/>
          </a:p>
          <a:p>
            <a:endParaRPr lang="nb-NO" dirty="0"/>
          </a:p>
          <a:p>
            <a:r>
              <a:rPr lang="nb-NO" dirty="0"/>
              <a:t>Takk for sist – 7. februar 2019 – virksomhetsledere i Namsskogan og i Rørvik – tilbakemeldinger - </a:t>
            </a:r>
          </a:p>
          <a:p>
            <a:endParaRPr lang="nb-NO" dirty="0"/>
          </a:p>
          <a:p>
            <a:endParaRPr lang="nb-NO" dirty="0"/>
          </a:p>
          <a:p>
            <a:r>
              <a:rPr lang="nb-NO" dirty="0"/>
              <a:t>4. Distriktssenteret: Hildegunn: </a:t>
            </a:r>
            <a:r>
              <a:rPr lang="nb-NO" dirty="0" err="1"/>
              <a:t>Annerkjenne</a:t>
            </a:r>
            <a:r>
              <a:rPr lang="nb-NO" dirty="0"/>
              <a:t> at rådmann tok kontakt (viser at hun er en </a:t>
            </a:r>
            <a:r>
              <a:rPr lang="nb-NO" dirty="0" err="1"/>
              <a:t>løsningorientert</a:t>
            </a:r>
            <a:r>
              <a:rPr lang="nb-NO" dirty="0"/>
              <a:t> rådmann), sette i en sammenheng – hva det betyr for oss at vi får komme så tett på. ER i lignende prosess med Sogn som består av 9 kommuner. </a:t>
            </a:r>
          </a:p>
          <a:p>
            <a:pPr marL="283443" indent="-283443">
              <a:buFontTx/>
              <a:buChar char="-"/>
            </a:pPr>
            <a:r>
              <a:rPr lang="nb-NO" dirty="0"/>
              <a:t>Godt møte – </a:t>
            </a:r>
            <a:r>
              <a:rPr lang="nb-NO" dirty="0" err="1"/>
              <a:t>tilbakmelding</a:t>
            </a:r>
            <a:r>
              <a:rPr lang="nb-NO" dirty="0"/>
              <a:t>…erkjennelse …nå forteller vi om Åre – til neste år tror vi det er </a:t>
            </a:r>
            <a:r>
              <a:rPr lang="nb-NO" dirty="0" err="1"/>
              <a:t>namsskogan</a:t>
            </a:r>
            <a:r>
              <a:rPr lang="nb-NO" dirty="0"/>
              <a:t> vi reiser rundt å fortelle om. </a:t>
            </a:r>
          </a:p>
          <a:p>
            <a:pPr marL="283443" indent="-283443">
              <a:buFontTx/>
              <a:buChar char="-"/>
            </a:pPr>
            <a:endParaRPr lang="nb-NO" dirty="0"/>
          </a:p>
          <a:p>
            <a:r>
              <a:rPr lang="nb-NO" dirty="0"/>
              <a:t>Til Presentasjonsrunde: Marianne</a:t>
            </a:r>
          </a:p>
          <a:p>
            <a:r>
              <a:rPr lang="nb-NO" dirty="0"/>
              <a:t>- Navn, hvor lenge har de sittet i kommunestyret?</a:t>
            </a:r>
          </a:p>
          <a:p>
            <a:r>
              <a:rPr lang="nb-NO" dirty="0"/>
              <a:t>- Per bofast eller tilflytter? </a:t>
            </a:r>
          </a:p>
          <a:p>
            <a:r>
              <a:rPr lang="nb-NO" dirty="0"/>
              <a:t>- Trekke frem ett ønske for fremtida (kan være bevare som det er eller noe som bør utvikles/bli bedre) - om det er noe du absolutt vil gjøre noe med kan du også si det…</a:t>
            </a:r>
          </a:p>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1</a:t>
            </a:fld>
            <a:endParaRPr lang="nb-NO" altLang="nb-NO"/>
          </a:p>
        </p:txBody>
      </p:sp>
    </p:spTree>
    <p:extLst>
      <p:ext uri="{BB962C8B-B14F-4D97-AF65-F5344CB8AC3E}">
        <p14:creationId xmlns:p14="http://schemas.microsoft.com/office/powerpoint/2010/main" val="2493231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500" dirty="0"/>
          </a:p>
          <a:p>
            <a:endParaRPr lang="nb-NO" sz="1500" dirty="0"/>
          </a:p>
          <a:p>
            <a:endParaRPr lang="nb-NO" sz="1500" dirty="0"/>
          </a:p>
          <a:p>
            <a:endParaRPr lang="nb-NO" b="0"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10</a:t>
            </a:fld>
            <a:endParaRPr lang="nb-NO" altLang="nb-NO"/>
          </a:p>
        </p:txBody>
      </p:sp>
    </p:spTree>
    <p:extLst>
      <p:ext uri="{BB962C8B-B14F-4D97-AF65-F5344CB8AC3E}">
        <p14:creationId xmlns:p14="http://schemas.microsoft.com/office/powerpoint/2010/main" val="2697772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5562600" y="12099925"/>
            <a:ext cx="4991100" cy="2808288"/>
          </a:xfrm>
        </p:spPr>
      </p:sp>
      <p:sp>
        <p:nvSpPr>
          <p:cNvPr id="3" name="Plassholder for notater 2"/>
          <p:cNvSpPr>
            <a:spLocks noGrp="1"/>
          </p:cNvSpPr>
          <p:nvPr>
            <p:ph type="body" idx="1"/>
          </p:nvPr>
        </p:nvSpPr>
        <p:spPr/>
        <p:txBody>
          <a:bodyPr/>
          <a:lstStyle/>
          <a:p>
            <a:r>
              <a:rPr lang="nb-NO" dirty="0"/>
              <a:t>Til slutt: Det har ikke vært mulig å finne flyttetall på detaljnivå for 2018. vi ser </a:t>
            </a:r>
            <a:r>
              <a:rPr lang="nb-NO" dirty="0" err="1"/>
              <a:t>alikevel</a:t>
            </a:r>
            <a:r>
              <a:rPr lang="nb-NO" dirty="0"/>
              <a:t> en tydelig endring fra 2017 til i fjor. Mange har flyttet fra kommunen. Dere vet hvem det er…samtidig så er det faktisk 37 personer som har flyttet til. Hvem er det? Det dere gjør nå og fremover kan ha betydning for om de blir.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11</a:t>
            </a:fld>
            <a:endParaRPr lang="nb-NO" altLang="nb-NO"/>
          </a:p>
        </p:txBody>
      </p:sp>
    </p:spTree>
    <p:extLst>
      <p:ext uri="{BB962C8B-B14F-4D97-AF65-F5344CB8AC3E}">
        <p14:creationId xmlns:p14="http://schemas.microsoft.com/office/powerpoint/2010/main" val="3399933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12</a:t>
            </a:fld>
            <a:endParaRPr lang="nb-NO" altLang="nb-NO"/>
          </a:p>
        </p:txBody>
      </p:sp>
    </p:spTree>
    <p:extLst>
      <p:ext uri="{BB962C8B-B14F-4D97-AF65-F5344CB8AC3E}">
        <p14:creationId xmlns:p14="http://schemas.microsoft.com/office/powerpoint/2010/main" val="3715932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186238" y="8056563"/>
            <a:ext cx="3319462" cy="1868487"/>
          </a:xfrm>
        </p:spPr>
      </p:sp>
      <p:sp>
        <p:nvSpPr>
          <p:cNvPr id="3" name="Plassholder for notater 2"/>
          <p:cNvSpPr>
            <a:spLocks noGrp="1"/>
          </p:cNvSpPr>
          <p:nvPr>
            <p:ph type="body" idx="1"/>
          </p:nvPr>
        </p:nvSpPr>
        <p:spPr/>
        <p:txBody>
          <a:bodyPr/>
          <a:lstStyle/>
          <a:p>
            <a:r>
              <a:rPr lang="nb-NO" dirty="0"/>
              <a:t>Gitt kommunen flere innbyggere, arbeidstakere, kunder og brukere av tjenester…</a:t>
            </a:r>
          </a:p>
          <a:p>
            <a:endParaRPr lang="nb-NO" dirty="0"/>
          </a:p>
          <a:p>
            <a:r>
              <a:rPr lang="nb-NO" dirty="0"/>
              <a:t>16 + land</a:t>
            </a:r>
          </a:p>
          <a:p>
            <a:endParaRPr lang="nb-NO" dirty="0"/>
          </a:p>
          <a:p>
            <a:r>
              <a:rPr lang="nb-NO" dirty="0"/>
              <a:t>Hva betyr det for folk på Namsskogan?</a:t>
            </a:r>
          </a:p>
          <a:p>
            <a:endParaRPr lang="nb-NO" dirty="0"/>
          </a:p>
          <a:p>
            <a:r>
              <a:rPr lang="nb-NO" dirty="0"/>
              <a:t>Næringslivet kan dra stor nytte av ansatte med flerkulturell bakgrunn. I en doktorgradsavhandling fra universitet i Stavanger kommer det frem at bedrifter som ansetter innvandrere med høy utdanning, samarbeider mer internasjonalt og er mer nyskapende. Den flerkulturelle kompetansen kan altså være et fortrinn for norske bedrifter som opererer i et internasjonalt marked. Innvandrere kan se utfordringer i et annet lys, ikke minst så snakker de andre språk og kjenner flere kulturelle koder. </a:t>
            </a:r>
          </a:p>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13</a:t>
            </a:fld>
            <a:endParaRPr lang="nb-NO" altLang="nb-NO"/>
          </a:p>
        </p:txBody>
      </p:sp>
    </p:spTree>
    <p:extLst>
      <p:ext uri="{BB962C8B-B14F-4D97-AF65-F5344CB8AC3E}">
        <p14:creationId xmlns:p14="http://schemas.microsoft.com/office/powerpoint/2010/main" val="3401401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5562600" y="12099925"/>
            <a:ext cx="4991100" cy="2808288"/>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14</a:t>
            </a:fld>
            <a:endParaRPr lang="nb-NO" altLang="nb-NO"/>
          </a:p>
        </p:txBody>
      </p:sp>
    </p:spTree>
    <p:extLst>
      <p:ext uri="{BB962C8B-B14F-4D97-AF65-F5344CB8AC3E}">
        <p14:creationId xmlns:p14="http://schemas.microsoft.com/office/powerpoint/2010/main" val="2952735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15</a:t>
            </a:fld>
            <a:endParaRPr lang="nb-NO" altLang="nb-NO"/>
          </a:p>
        </p:txBody>
      </p:sp>
    </p:spTree>
    <p:extLst>
      <p:ext uri="{BB962C8B-B14F-4D97-AF65-F5344CB8AC3E}">
        <p14:creationId xmlns:p14="http://schemas.microsoft.com/office/powerpoint/2010/main" val="3030628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186238" y="8056563"/>
            <a:ext cx="3319462" cy="1868487"/>
          </a:xfrm>
        </p:spPr>
      </p:sp>
      <p:sp>
        <p:nvSpPr>
          <p:cNvPr id="3" name="Plassholder for notater 2"/>
          <p:cNvSpPr>
            <a:spLocks noGrp="1"/>
          </p:cNvSpPr>
          <p:nvPr>
            <p:ph type="body" idx="1"/>
          </p:nvPr>
        </p:nvSpPr>
        <p:spPr/>
        <p:txBody>
          <a:bodyPr/>
          <a:lstStyle/>
          <a:p>
            <a:r>
              <a:rPr lang="nb-NO" dirty="0"/>
              <a:t>Distriktssenteret gjorde for noen siden ei kartlegging av tilflyttingsarbeid i norske distriktskommuner</a:t>
            </a:r>
          </a:p>
          <a:p>
            <a:pPr marL="417852" indent="-417852">
              <a:buFontTx/>
              <a:buChar char="-"/>
            </a:pPr>
            <a:r>
              <a:rPr lang="nb-NO" dirty="0"/>
              <a:t>8 av 10 har erfaring med tilflyttingsarbeid</a:t>
            </a:r>
          </a:p>
          <a:p>
            <a:pPr marL="417852" indent="-417852">
              <a:buFontTx/>
              <a:buChar char="-"/>
            </a:pPr>
            <a:r>
              <a:rPr lang="nb-NO" dirty="0"/>
              <a:t>Viste at det var et Tilflyttingshierarki i norske distriktskommuner:</a:t>
            </a:r>
          </a:p>
          <a:p>
            <a:pPr marL="417852" indent="-417852">
              <a:buFontTx/>
              <a:buChar char="-"/>
            </a:pPr>
            <a:r>
              <a:rPr lang="nb-NO" dirty="0"/>
              <a:t>Kommunene ville helst ha </a:t>
            </a:r>
            <a:r>
              <a:rPr lang="nb-NO" dirty="0" err="1"/>
              <a:t>tilbakeflyttende</a:t>
            </a:r>
            <a:r>
              <a:rPr lang="nb-NO" dirty="0"/>
              <a:t> barnefamilier, lengst ned på lista kom flyktninger. Folk over 45 var også </a:t>
            </a:r>
            <a:r>
              <a:rPr lang="nb-NO" dirty="0" err="1"/>
              <a:t>uinteressanten</a:t>
            </a:r>
            <a:r>
              <a:rPr lang="nb-NO" dirty="0"/>
              <a:t>. Viste at kommunene i mange år har oversett de som virkelig har bruk for hjelp og som ofte bidrar til vekst. </a:t>
            </a:r>
          </a:p>
          <a:p>
            <a:pPr marL="417852" indent="-417852">
              <a:buFontTx/>
              <a:buChar char="-"/>
            </a:pPr>
            <a:r>
              <a:rPr lang="nb-NO" dirty="0"/>
              <a:t>Kampanjer og prosjekter for å lokke folk heim, virker ikke</a:t>
            </a:r>
          </a:p>
          <a:p>
            <a:pPr marL="417852" indent="-417852">
              <a:buFontTx/>
              <a:buChar char="-"/>
            </a:pPr>
            <a:r>
              <a:rPr lang="nb-NO" dirty="0"/>
              <a:t>Andre grunner til at folk flytter </a:t>
            </a:r>
          </a:p>
          <a:p>
            <a:endParaRPr lang="nb-NO" dirty="0"/>
          </a:p>
          <a:p>
            <a:r>
              <a:rPr lang="nb-NO" dirty="0"/>
              <a:t>Namsskogan</a:t>
            </a:r>
          </a:p>
          <a:p>
            <a:pPr marL="292453" indent="-292453">
              <a:buFontTx/>
              <a:buChar char="-"/>
            </a:pPr>
            <a:r>
              <a:rPr lang="nb-NO" dirty="0"/>
              <a:t>Tilflytterpakken/innbyggerpakken består av å gi ut gratis boligtomter i eksisterende boligfelt, tilskudd til kjøp av førstegangsbolig, ett år gratis barnehageplass </a:t>
            </a:r>
            <a:r>
              <a:rPr lang="nb-NO" dirty="0" err="1"/>
              <a:t>m.m</a:t>
            </a:r>
            <a:r>
              <a:rPr lang="nb-NO" dirty="0"/>
              <a:t>;</a:t>
            </a:r>
          </a:p>
          <a:p>
            <a:pPr marL="292453" indent="-292453">
              <a:buFontTx/>
              <a:buChar char="-"/>
            </a:pPr>
            <a:r>
              <a:rPr lang="nb-NO" dirty="0"/>
              <a:t>Fiber skaper </a:t>
            </a:r>
            <a:r>
              <a:rPr lang="nb-NO" dirty="0" err="1"/>
              <a:t>bulyst</a:t>
            </a:r>
            <a:r>
              <a:rPr lang="nb-NO" dirty="0"/>
              <a:t> i Namsskogan (FIBO) skal fra 2012 utvikle et attraktivt lokalsamfunn ved utnyttelse av en unik infrastruktur av fiberbredbånd samt utvikling av en næringsklynge i tilknytning til Namsskogan Familiepark AS.</a:t>
            </a:r>
          </a:p>
          <a:p>
            <a:pPr marL="292453" indent="-292453">
              <a:buFontTx/>
              <a:buChar char="-"/>
            </a:pPr>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16</a:t>
            </a:fld>
            <a:endParaRPr lang="nb-NO" altLang="nb-NO"/>
          </a:p>
        </p:txBody>
      </p:sp>
    </p:spTree>
    <p:extLst>
      <p:ext uri="{BB962C8B-B14F-4D97-AF65-F5344CB8AC3E}">
        <p14:creationId xmlns:p14="http://schemas.microsoft.com/office/powerpoint/2010/main" val="2908352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186238" y="8056563"/>
            <a:ext cx="3319462" cy="1868487"/>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17</a:t>
            </a:fld>
            <a:endParaRPr lang="nb-NO" altLang="nb-NO"/>
          </a:p>
        </p:txBody>
      </p:sp>
    </p:spTree>
    <p:extLst>
      <p:ext uri="{BB962C8B-B14F-4D97-AF65-F5344CB8AC3E}">
        <p14:creationId xmlns:p14="http://schemas.microsoft.com/office/powerpoint/2010/main" val="2204926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186238" y="8056563"/>
            <a:ext cx="3319462" cy="1868487"/>
          </a:xfrm>
        </p:spPr>
      </p:sp>
      <p:sp>
        <p:nvSpPr>
          <p:cNvPr id="3" name="Plassholder for notater 2"/>
          <p:cNvSpPr>
            <a:spLocks noGrp="1"/>
          </p:cNvSpPr>
          <p:nvPr>
            <p:ph type="body" idx="1"/>
          </p:nvPr>
        </p:nvSpPr>
        <p:spPr/>
        <p:txBody>
          <a:bodyPr/>
          <a:lstStyle/>
          <a:p>
            <a:r>
              <a:rPr lang="nb-NO" b="1" dirty="0"/>
              <a:t>Distriktssenteret har på bakgrunn av studier der innvandrere er spurt, sammenstilt de viktigste årsakene til at innvandrere velger å bli boende. Dette er forhold som en kommune bør være ekstra oppmerksom på og jobbe med</a:t>
            </a:r>
          </a:p>
          <a:p>
            <a:endParaRPr lang="nb-NO" b="1" dirty="0"/>
          </a:p>
          <a:p>
            <a:r>
              <a:rPr lang="nb-NO" b="1" dirty="0"/>
              <a:t>Arbeid</a:t>
            </a:r>
            <a:r>
              <a:rPr lang="nb-NO" dirty="0"/>
              <a:t> – bli faktor nr. en er å være i arbeid og få brukt sin kompetanse og sine ressurser. At dere har et godt utbygd breibåndstilbud gir noen muligheter …at dere har en innvandrerbefolkning som er godt utdanna er også et fortrinn. Samtidig er det selvsagt svært viktig å legge til rette for å bygge på og bygge om utdanning. Igjen. hvordan kan dere nytte fiberen i bakken?</a:t>
            </a:r>
          </a:p>
          <a:p>
            <a:endParaRPr lang="nb-NO" b="1" dirty="0"/>
          </a:p>
          <a:p>
            <a:r>
              <a:rPr lang="nb-NO" b="1" dirty="0"/>
              <a:t>Bolig </a:t>
            </a:r>
            <a:r>
              <a:rPr lang="nb-NO" dirty="0"/>
              <a:t>– et variert botilbud er viktig. Selv om ikke alle vil eie sin egen bolig viser det seg at å eie signaliserer langsiktig ønske om å bo og gir tillit hos lokalbefolkningen. Kona til Saleh når de hadde kjøpt seg bolig: No skal jeg bli Namsskoging</a:t>
            </a:r>
          </a:p>
          <a:p>
            <a:endParaRPr lang="nb-NO" dirty="0"/>
          </a:p>
          <a:p>
            <a:r>
              <a:rPr lang="nb-NO" b="1" dirty="0"/>
              <a:t>Godt oppvekstmiljø og utdanningsmuligheter</a:t>
            </a:r>
            <a:r>
              <a:rPr lang="nb-NO" dirty="0"/>
              <a:t> i regionen der folk bor viser seg å ha betydning for valg om å bli boende. </a:t>
            </a:r>
            <a:r>
              <a:rPr lang="nb-NO" b="1" i="1" dirty="0"/>
              <a:t>Bruker dere f.eks. fiberbåndet til det ytterste når det gjelder å legge til rette for utdanning?</a:t>
            </a:r>
          </a:p>
          <a:p>
            <a:endParaRPr lang="nb-NO" b="1" i="1" dirty="0"/>
          </a:p>
          <a:p>
            <a:r>
              <a:rPr lang="nb-NO" b="1" dirty="0"/>
              <a:t>Gode steder å møtes </a:t>
            </a:r>
            <a:r>
              <a:rPr lang="nb-NO" dirty="0"/>
              <a:t>bidrar til å bygge sosiale nettverk mellom tilflyttere og de som bor i kommunen fra før. </a:t>
            </a:r>
            <a:r>
              <a:rPr lang="nb-NO" b="1" dirty="0"/>
              <a:t>Frivilligsentral. </a:t>
            </a:r>
            <a:r>
              <a:rPr lang="nb-NO" dirty="0"/>
              <a:t>Fortellingene om stedet – her er det godt å leve og bo – kan ha betydning for valg om å bli boende. </a:t>
            </a:r>
          </a:p>
          <a:p>
            <a:endParaRPr lang="nb-NO" dirty="0"/>
          </a:p>
          <a:p>
            <a:r>
              <a:rPr lang="nb-NO" b="1" dirty="0"/>
              <a:t>Den lokale eliten sin holdning. </a:t>
            </a:r>
            <a:r>
              <a:rPr lang="nb-NO" dirty="0"/>
              <a:t>Når ledende personer i lokalmiljøet (inkl. dere som lokalpolitikere og samfunnsengasjerte mennesker), signaliserer at også innvandrere er viktig for næringsliv og lokalsamfunn kan lokalbefolkningens syn endres positivt. Det kan igjen bidra til at folk føler seg velkomne og verdsatt, noe som utvikler lysten til å bli boende.</a:t>
            </a:r>
          </a:p>
          <a:p>
            <a:pPr marL="283443" indent="-283443">
              <a:buFontTx/>
              <a:buChar char="-"/>
            </a:pPr>
            <a:r>
              <a:rPr lang="nb-NO" dirty="0"/>
              <a:t>Dere som politikere – aktiv i lag og foreninger – i og utenfor rådhuset – påvirker lokalbefolkning</a:t>
            </a:r>
          </a:p>
          <a:p>
            <a:pPr marL="283443" indent="-283443">
              <a:buFontTx/>
              <a:buChar char="-"/>
            </a:pPr>
            <a:r>
              <a:rPr lang="nb-NO" dirty="0"/>
              <a:t>Dere som politikere og øverste myndighet i kommunen: Dere som fatter  vedtak som skal stå seg fremover – men også hva dere sier og signaliserer kan ha betydning for administrasjonen sitt syn, vilje og engasjement. </a:t>
            </a:r>
          </a:p>
          <a:p>
            <a:pPr marL="283443" indent="-283443">
              <a:buFontTx/>
              <a:buChar char="-"/>
            </a:pPr>
            <a:endParaRPr lang="nb-NO" dirty="0"/>
          </a:p>
          <a:p>
            <a:pPr marL="283443" indent="-283443">
              <a:buFontTx/>
              <a:buChar char="-"/>
            </a:pPr>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18</a:t>
            </a:fld>
            <a:endParaRPr lang="nb-NO" altLang="nb-NO"/>
          </a:p>
        </p:txBody>
      </p:sp>
    </p:spTree>
    <p:extLst>
      <p:ext uri="{BB962C8B-B14F-4D97-AF65-F5344CB8AC3E}">
        <p14:creationId xmlns:p14="http://schemas.microsoft.com/office/powerpoint/2010/main" val="1284816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832100" y="5516563"/>
            <a:ext cx="2274888" cy="1281112"/>
          </a:xfrm>
        </p:spPr>
      </p:sp>
      <p:sp>
        <p:nvSpPr>
          <p:cNvPr id="3" name="Plassholder for notater 2"/>
          <p:cNvSpPr>
            <a:spLocks noGrp="1"/>
          </p:cNvSpPr>
          <p:nvPr>
            <p:ph type="body" idx="1"/>
          </p:nvPr>
        </p:nvSpPr>
        <p:spPr/>
        <p:txBody>
          <a:bodyPr/>
          <a:lstStyle/>
          <a:p>
            <a:pPr defTabSz="633575">
              <a:defRPr/>
            </a:pPr>
            <a:r>
              <a:rPr lang="nb-NO" sz="1000" dirty="0"/>
              <a:t>Det bor til sammen 11.500 innbyggere, knapt 1500 i Åre by. Stor turistkommune (skidestinasjon).  Kommunen har tatt i mot mange flyktninger og har ellers mange tilflyttere fra inn og utland. Ca. 100 personer med flyktningbakgrunn flytter årlig til Åre (fri bosetting) og kommunen vil at de skal bli boende. 85% kommer ut i jobb, studier eller praksis etter introduksjonsperioden. De fleste velger å bli i kommunen og resultatene er blant de beste i hele Sverige. </a:t>
            </a:r>
          </a:p>
          <a:p>
            <a:pPr defTabSz="633575">
              <a:defRPr/>
            </a:pPr>
            <a:r>
              <a:rPr lang="nb-NO" sz="1000" dirty="0"/>
              <a:t> </a:t>
            </a:r>
          </a:p>
          <a:p>
            <a:pPr defTabSz="633575">
              <a:defRPr/>
            </a:pPr>
            <a:r>
              <a:rPr lang="nb-NO" sz="1000" dirty="0"/>
              <a:t>Bakteppe</a:t>
            </a:r>
          </a:p>
          <a:p>
            <a:endParaRPr lang="nb-NO" sz="1000" dirty="0"/>
          </a:p>
          <a:p>
            <a:pPr marL="197991" indent="-197991">
              <a:buFontTx/>
              <a:buChar char="-"/>
            </a:pPr>
            <a:r>
              <a:rPr lang="nb-NO" sz="1000" dirty="0"/>
              <a:t>Stor kommune i geografi, 11500 innbyggere</a:t>
            </a:r>
          </a:p>
          <a:p>
            <a:pPr marL="197991" indent="-197991">
              <a:buFontTx/>
              <a:buChar char="-"/>
            </a:pPr>
            <a:r>
              <a:rPr lang="nb-NO" sz="1000" dirty="0"/>
              <a:t>Stor turistkommune</a:t>
            </a:r>
          </a:p>
          <a:p>
            <a:pPr marL="197991" indent="-197991">
              <a:buFontTx/>
              <a:buChar char="-"/>
            </a:pPr>
            <a:r>
              <a:rPr lang="nb-NO" sz="1000" dirty="0"/>
              <a:t>Høg andel småforetak. 1200 foretak </a:t>
            </a:r>
            <a:r>
              <a:rPr lang="nb-NO" sz="1000" dirty="0" err="1"/>
              <a:t>reg</a:t>
            </a:r>
            <a:r>
              <a:rPr lang="nb-NO" sz="1000" dirty="0"/>
              <a:t>. i Åre kommune. 830 som betaler ut lønn til folk av foretak. </a:t>
            </a:r>
          </a:p>
          <a:p>
            <a:pPr marL="197991" indent="-197991">
              <a:buFontTx/>
              <a:buChar char="-"/>
            </a:pPr>
            <a:r>
              <a:rPr lang="nb-NO" sz="1000" dirty="0"/>
              <a:t>Sesongarbeid</a:t>
            </a:r>
          </a:p>
          <a:p>
            <a:pPr marL="197991" indent="-197991">
              <a:buFontTx/>
              <a:buChar char="-"/>
            </a:pPr>
            <a:r>
              <a:rPr lang="nb-NO" sz="1000" dirty="0"/>
              <a:t>Sverige tar imot 5.000 kvote flyktninger. Fri bosetting</a:t>
            </a:r>
          </a:p>
          <a:p>
            <a:pPr marL="197991" indent="-197991">
              <a:buFontTx/>
              <a:buChar char="-"/>
            </a:pPr>
            <a:r>
              <a:rPr lang="nb-NO" sz="1000" dirty="0"/>
              <a:t>Åre tar imot kvoteflyktninger, de som velger å flytte dit selv eller familiegjenforeninger, </a:t>
            </a:r>
            <a:r>
              <a:rPr lang="nb-NO" sz="1000" dirty="0" err="1"/>
              <a:t>ca</a:t>
            </a:r>
            <a:r>
              <a:rPr lang="nb-NO" sz="1000" dirty="0"/>
              <a:t> 100 flyktninger i året. (Åre har fått stor oppmerksomhet for sitt inkluderingsarbeid, stor tiltro til kommunen, mange som vil komme)</a:t>
            </a:r>
          </a:p>
          <a:p>
            <a:pPr marL="197991" indent="-197991">
              <a:buFontTx/>
              <a:buChar char="-"/>
            </a:pPr>
            <a:r>
              <a:rPr lang="nb-NO" sz="1000" dirty="0"/>
              <a:t>Kan være </a:t>
            </a:r>
            <a:r>
              <a:rPr lang="nb-NO" sz="1000" dirty="0" err="1"/>
              <a:t>kvoteflytkninger</a:t>
            </a:r>
            <a:r>
              <a:rPr lang="nb-NO" sz="1000" dirty="0"/>
              <a:t> eller de som velger å flytte hit selv, eller familiegjenforeninger. Siste 5-6 år, </a:t>
            </a:r>
            <a:r>
              <a:rPr lang="nb-NO" sz="1000" dirty="0" err="1"/>
              <a:t>ca</a:t>
            </a:r>
            <a:r>
              <a:rPr lang="nb-NO" sz="1000" dirty="0"/>
              <a:t> 100 pr. år. </a:t>
            </a:r>
          </a:p>
          <a:p>
            <a:pPr defTabSz="633575">
              <a:defRPr/>
            </a:pPr>
            <a:endParaRPr lang="nb-NO" sz="1000"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19</a:t>
            </a:fld>
            <a:endParaRPr lang="nb-NO" altLang="nb-NO"/>
          </a:p>
        </p:txBody>
      </p:sp>
    </p:spTree>
    <p:extLst>
      <p:ext uri="{BB962C8B-B14F-4D97-AF65-F5344CB8AC3E}">
        <p14:creationId xmlns:p14="http://schemas.microsoft.com/office/powerpoint/2010/main" val="3319911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186238" y="8056563"/>
            <a:ext cx="3319462" cy="1868487"/>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2</a:t>
            </a:fld>
            <a:endParaRPr lang="nb-NO" altLang="nb-NO"/>
          </a:p>
        </p:txBody>
      </p:sp>
    </p:spTree>
    <p:extLst>
      <p:ext uri="{BB962C8B-B14F-4D97-AF65-F5344CB8AC3E}">
        <p14:creationId xmlns:p14="http://schemas.microsoft.com/office/powerpoint/2010/main" val="1765780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763963" y="8283575"/>
            <a:ext cx="3419475" cy="1924050"/>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20</a:t>
            </a:fld>
            <a:endParaRPr lang="nb-NO" altLang="nb-NO"/>
          </a:p>
        </p:txBody>
      </p:sp>
    </p:spTree>
    <p:extLst>
      <p:ext uri="{BB962C8B-B14F-4D97-AF65-F5344CB8AC3E}">
        <p14:creationId xmlns:p14="http://schemas.microsoft.com/office/powerpoint/2010/main" val="376448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186238" y="8056563"/>
            <a:ext cx="3319462" cy="1868487"/>
          </a:xfrm>
        </p:spPr>
      </p:sp>
      <p:sp>
        <p:nvSpPr>
          <p:cNvPr id="3" name="Plassholder for notater 2"/>
          <p:cNvSpPr>
            <a:spLocks noGrp="1"/>
          </p:cNvSpPr>
          <p:nvPr>
            <p:ph type="body" idx="1"/>
          </p:nvPr>
        </p:nvSpPr>
        <p:spPr/>
        <p:txBody>
          <a:bodyPr/>
          <a:lstStyle/>
          <a:p>
            <a:r>
              <a:rPr lang="nb-NO" i="1"/>
              <a:t>- I </a:t>
            </a:r>
            <a:r>
              <a:rPr lang="nb-NO" i="1" err="1"/>
              <a:t>arbetet</a:t>
            </a:r>
            <a:r>
              <a:rPr lang="nb-NO" i="1"/>
              <a:t> har vi </a:t>
            </a:r>
            <a:r>
              <a:rPr lang="nb-NO" i="1" err="1"/>
              <a:t>utvecklat</a:t>
            </a:r>
            <a:r>
              <a:rPr lang="nb-NO" i="1"/>
              <a:t> vi en </a:t>
            </a:r>
            <a:r>
              <a:rPr lang="nb-NO" i="1" err="1"/>
              <a:t>samarbetsmodelltillsammans</a:t>
            </a:r>
            <a:r>
              <a:rPr lang="nb-NO" i="1"/>
              <a:t> med </a:t>
            </a:r>
            <a:r>
              <a:rPr lang="nb-NO" i="1" err="1"/>
              <a:t>med</a:t>
            </a:r>
            <a:r>
              <a:rPr lang="nb-NO" i="1"/>
              <a:t> </a:t>
            </a:r>
            <a:r>
              <a:rPr lang="nb-NO" i="1" err="1"/>
              <a:t>Arbetsförmedling</a:t>
            </a:r>
            <a:r>
              <a:rPr lang="nb-NO" i="1"/>
              <a:t>, </a:t>
            </a:r>
            <a:r>
              <a:rPr lang="nb-NO" i="1" err="1"/>
              <a:t>Försäkringskassan</a:t>
            </a:r>
            <a:r>
              <a:rPr lang="nb-NO" i="1"/>
              <a:t>, </a:t>
            </a:r>
            <a:r>
              <a:rPr lang="nb-NO" i="1" err="1"/>
              <a:t>näringsliv</a:t>
            </a:r>
            <a:r>
              <a:rPr lang="nb-NO" i="1"/>
              <a:t> </a:t>
            </a:r>
            <a:r>
              <a:rPr lang="nb-NO" i="1" err="1"/>
              <a:t>och</a:t>
            </a:r>
            <a:endParaRPr lang="nb-NO"/>
          </a:p>
          <a:p>
            <a:r>
              <a:rPr lang="nb-NO" i="1" err="1"/>
              <a:t>ideella</a:t>
            </a:r>
            <a:r>
              <a:rPr lang="nb-NO" i="1"/>
              <a:t> </a:t>
            </a:r>
            <a:r>
              <a:rPr lang="nb-NO" i="1" err="1"/>
              <a:t>sektorn</a:t>
            </a:r>
            <a:r>
              <a:rPr lang="nb-NO" i="1"/>
              <a:t>.</a:t>
            </a:r>
            <a:endParaRPr lang="nb-NO"/>
          </a:p>
          <a:p>
            <a:endParaRPr lang="nb-NO" sz="1500" i="1"/>
          </a:p>
          <a:p>
            <a:r>
              <a:rPr lang="nb-NO" sz="1500" i="1"/>
              <a:t>- Modellen har gett goda resultat. Sedan ett par år </a:t>
            </a:r>
            <a:r>
              <a:rPr lang="nb-NO" sz="1500" i="1" err="1"/>
              <a:t>tillbaka</a:t>
            </a:r>
            <a:r>
              <a:rPr lang="nb-NO" sz="1500" i="1"/>
              <a:t> kommer 85 % av våra</a:t>
            </a:r>
            <a:endParaRPr lang="nb-NO" sz="1500"/>
          </a:p>
          <a:p>
            <a:r>
              <a:rPr lang="nb-NO" sz="1500" i="1" err="1"/>
              <a:t>nyanlända</a:t>
            </a:r>
            <a:r>
              <a:rPr lang="nb-NO" sz="1500" i="1"/>
              <a:t> ut i </a:t>
            </a:r>
            <a:r>
              <a:rPr lang="nb-NO" sz="1500" i="1" err="1"/>
              <a:t>egenförsörjning</a:t>
            </a:r>
            <a:r>
              <a:rPr lang="nb-NO" sz="1500" i="1"/>
              <a:t> (</a:t>
            </a:r>
            <a:r>
              <a:rPr lang="nb-NO" sz="1500" i="1" err="1"/>
              <a:t>arbete</a:t>
            </a:r>
            <a:r>
              <a:rPr lang="nb-NO" sz="1500" i="1"/>
              <a:t>, studier eller </a:t>
            </a:r>
            <a:r>
              <a:rPr lang="nb-NO" sz="1500" i="1" err="1"/>
              <a:t>praktik</a:t>
            </a:r>
            <a:r>
              <a:rPr lang="nb-NO" sz="1500" i="1"/>
              <a:t>) </a:t>
            </a:r>
            <a:r>
              <a:rPr lang="nb-NO" sz="1500" i="1" err="1"/>
              <a:t>och</a:t>
            </a:r>
            <a:r>
              <a:rPr lang="nb-NO" sz="1500" i="1"/>
              <a:t> de </a:t>
            </a:r>
            <a:r>
              <a:rPr lang="nb-NO" sz="1500" i="1" err="1"/>
              <a:t>flesta</a:t>
            </a:r>
            <a:r>
              <a:rPr lang="nb-NO" sz="1500" i="1"/>
              <a:t> </a:t>
            </a:r>
            <a:r>
              <a:rPr lang="nb-NO" sz="1500" i="1" err="1"/>
              <a:t>också</a:t>
            </a:r>
            <a:endParaRPr lang="nb-NO" sz="1500"/>
          </a:p>
          <a:p>
            <a:r>
              <a:rPr lang="nb-NO" sz="1500" i="1" err="1"/>
              <a:t>väljer</a:t>
            </a:r>
            <a:r>
              <a:rPr lang="nb-NO" sz="1500" i="1"/>
              <a:t> att stanna kvar i kommunen. </a:t>
            </a:r>
            <a:r>
              <a:rPr lang="nb-NO" sz="1500" i="1" err="1"/>
              <a:t>Resultaten</a:t>
            </a:r>
            <a:r>
              <a:rPr lang="nb-NO" sz="1500" i="1"/>
              <a:t> av vårt </a:t>
            </a:r>
            <a:r>
              <a:rPr lang="nb-NO" sz="1500" i="1" err="1"/>
              <a:t>integrationsarbete</a:t>
            </a:r>
            <a:r>
              <a:rPr lang="nb-NO" sz="1500" i="1"/>
              <a:t> </a:t>
            </a:r>
            <a:r>
              <a:rPr lang="nb-NO" sz="1500" i="1" err="1"/>
              <a:t>är</a:t>
            </a:r>
            <a:r>
              <a:rPr lang="nb-NO" sz="1500" i="1"/>
              <a:t> bland</a:t>
            </a:r>
            <a:endParaRPr lang="nb-NO" sz="1500"/>
          </a:p>
          <a:p>
            <a:r>
              <a:rPr lang="nb-NO" sz="1500" i="1"/>
              <a:t>de </a:t>
            </a:r>
            <a:r>
              <a:rPr lang="nb-NO" sz="1500" i="1" err="1"/>
              <a:t>högsta</a:t>
            </a:r>
            <a:r>
              <a:rPr lang="nb-NO" sz="1500" i="1"/>
              <a:t> i landet.</a:t>
            </a:r>
          </a:p>
          <a:p>
            <a:endParaRPr lang="nb-NO" sz="1500"/>
          </a:p>
          <a:p>
            <a:pPr defTabSz="935856">
              <a:defRPr/>
            </a:pPr>
            <a:r>
              <a:rPr lang="nb-NO"/>
              <a:t>-. Velkommen, vi er glade, her er du mitt navn og telefonnummer. </a:t>
            </a:r>
            <a:endParaRPr lang="sv-SE"/>
          </a:p>
          <a:p>
            <a:endParaRPr lang="nb-NO"/>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21</a:t>
            </a:fld>
            <a:endParaRPr lang="nb-NO" altLang="nb-NO"/>
          </a:p>
        </p:txBody>
      </p:sp>
    </p:spTree>
    <p:extLst>
      <p:ext uri="{BB962C8B-B14F-4D97-AF65-F5344CB8AC3E}">
        <p14:creationId xmlns:p14="http://schemas.microsoft.com/office/powerpoint/2010/main" val="675192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186238" y="8056563"/>
            <a:ext cx="3319462" cy="1868487"/>
          </a:xfrm>
        </p:spPr>
      </p:sp>
      <p:sp>
        <p:nvSpPr>
          <p:cNvPr id="3" name="Plassholder for notater 2"/>
          <p:cNvSpPr>
            <a:spLocks noGrp="1"/>
          </p:cNvSpPr>
          <p:nvPr>
            <p:ph type="body" idx="1"/>
          </p:nvPr>
        </p:nvSpPr>
        <p:spPr/>
        <p:txBody>
          <a:bodyPr/>
          <a:lstStyle/>
          <a:p>
            <a:r>
              <a:rPr lang="nb-NO" dirty="0"/>
              <a:t>Åpen for alle typer spørsmål. Gjør det lille ekstra: avhengig av tillit hos næringslivet – strekker seg veldig langt for å følge opp</a:t>
            </a:r>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22</a:t>
            </a:fld>
            <a:endParaRPr lang="nb-NO" altLang="nb-NO"/>
          </a:p>
        </p:txBody>
      </p:sp>
    </p:spTree>
    <p:extLst>
      <p:ext uri="{BB962C8B-B14F-4D97-AF65-F5344CB8AC3E}">
        <p14:creationId xmlns:p14="http://schemas.microsoft.com/office/powerpoint/2010/main" val="4087587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633575">
              <a:defRPr/>
            </a:pPr>
            <a:r>
              <a:rPr lang="nb-NO" sz="2100" dirty="0"/>
              <a:t>Åre ER opptatt av hvordan de best mulig skal ta i mot alle som flytter til kommunen.</a:t>
            </a:r>
          </a:p>
          <a:p>
            <a:pPr defTabSz="633575">
              <a:defRPr/>
            </a:pPr>
            <a:endParaRPr lang="nb-NO" sz="2100" dirty="0"/>
          </a:p>
          <a:p>
            <a:pPr defTabSz="633575">
              <a:defRPr/>
            </a:pPr>
            <a:r>
              <a:rPr lang="nb-NO" sz="2100" dirty="0" err="1"/>
              <a:t>Ca</a:t>
            </a:r>
            <a:r>
              <a:rPr lang="nb-NO" sz="2100" dirty="0"/>
              <a:t> 1000 mennesker flytter til Åre i løpet av ett år (800 flytter fra)</a:t>
            </a:r>
          </a:p>
          <a:p>
            <a:pPr defTabSz="633575">
              <a:defRPr/>
            </a:pPr>
            <a:endParaRPr lang="nb-NO" sz="2100" dirty="0"/>
          </a:p>
          <a:p>
            <a:pPr defTabSz="633575">
              <a:defRPr/>
            </a:pPr>
            <a:r>
              <a:rPr lang="nb-NO" sz="2100" dirty="0"/>
              <a:t>- </a:t>
            </a:r>
            <a:r>
              <a:rPr lang="nb-NO" sz="2100" b="1" dirty="0"/>
              <a:t>Åre kommune har en ansatt som har som oppgave å ta  kontakt med alle 1000  - Velkommen, vi er glade.., her er du mitt navn og telefonnummer. </a:t>
            </a:r>
          </a:p>
          <a:p>
            <a:pPr defTabSz="633575">
              <a:defRPr/>
            </a:pPr>
            <a:endParaRPr lang="nb-NO" sz="2100" dirty="0"/>
          </a:p>
          <a:p>
            <a:pPr defTabSz="633575">
              <a:defRPr/>
            </a:pPr>
            <a:r>
              <a:rPr lang="nb-NO" sz="2100" dirty="0"/>
              <a:t>- Så slutter de å kalle folk flyktning når de har kommet til Åre, da er de ferdig flyktet. </a:t>
            </a:r>
          </a:p>
          <a:p>
            <a:pPr defTabSz="633575">
              <a:defRPr/>
            </a:pPr>
            <a:endParaRPr lang="nb-NO" sz="2100" dirty="0"/>
          </a:p>
          <a:p>
            <a:pPr defTabSz="633575">
              <a:defRPr/>
            </a:pPr>
            <a:r>
              <a:rPr lang="nb-NO" sz="2100" dirty="0"/>
              <a:t>Mattias som er sjef for innflytterservice sier at det aller viktigste uansett er at:</a:t>
            </a:r>
          </a:p>
          <a:p>
            <a:pPr defTabSz="633575">
              <a:defRPr/>
            </a:pPr>
            <a:endParaRPr lang="nb-NO" sz="2100" dirty="0"/>
          </a:p>
          <a:p>
            <a:pPr defTabSz="633575">
              <a:defRPr/>
            </a:pPr>
            <a:r>
              <a:rPr lang="nb-NO" sz="2100" b="1" dirty="0"/>
              <a:t>Vi VIL </a:t>
            </a:r>
            <a:r>
              <a:rPr lang="nb-NO" sz="2100" dirty="0"/>
              <a:t>at det skal komme flyktninger og andre tilflyttere til oss – det e ett tilvekstspørsmål. Vi behøver flere innbyggere og de som har innvandrerbakgrunn er en sterk ressurs. </a:t>
            </a:r>
            <a:r>
              <a:rPr lang="nb-NO" sz="2100" b="1" dirty="0"/>
              <a:t>Vil vi nok</a:t>
            </a:r>
            <a:r>
              <a:rPr lang="nb-NO" sz="2100" dirty="0"/>
              <a:t>, så kjemper vi for å gjøre det bra. Så enkelt er det!</a:t>
            </a:r>
          </a:p>
          <a:p>
            <a:endParaRPr lang="nb-NO" dirty="0"/>
          </a:p>
          <a:p>
            <a:pPr lvl="0">
              <a:buFont typeface="Arial" panose="020B0604020202020204" pitchFamily="34" charset="0"/>
              <a:buNone/>
            </a:pPr>
            <a:endParaRPr lang="nb-NO" sz="1500" b="1" dirty="0"/>
          </a:p>
          <a:p>
            <a:pPr lvl="0">
              <a:buFont typeface="Arial" panose="020B0604020202020204" pitchFamily="34" charset="0"/>
              <a:buNone/>
            </a:pPr>
            <a:r>
              <a:rPr lang="nb-NO" sz="1500" b="1" dirty="0"/>
              <a:t>Ønsker folk velkommen og skaper trygghet </a:t>
            </a:r>
            <a:r>
              <a:rPr lang="nb-NO" sz="1500" dirty="0"/>
              <a:t>(Baseteamet)</a:t>
            </a:r>
            <a:endParaRPr lang="sv-SE" sz="1500" dirty="0"/>
          </a:p>
          <a:p>
            <a:pPr lvl="1"/>
            <a:r>
              <a:rPr lang="nb-NO" sz="1500" dirty="0" err="1"/>
              <a:t>Èn</a:t>
            </a:r>
            <a:r>
              <a:rPr lang="nb-NO" sz="1500" dirty="0"/>
              <a:t> person i kommunen ringer og hilser velkommen</a:t>
            </a:r>
          </a:p>
          <a:p>
            <a:pPr lvl="1"/>
            <a:r>
              <a:rPr lang="nb-NO" sz="1500" dirty="0"/>
              <a:t>Flyktninger møtes på flyplassen med noen som kan språket</a:t>
            </a:r>
          </a:p>
          <a:p>
            <a:pPr lvl="1"/>
            <a:r>
              <a:rPr lang="nb-NO" sz="1500" dirty="0"/>
              <a:t>Mat fra hjemlandet venter hjemme</a:t>
            </a:r>
          </a:p>
          <a:p>
            <a:pPr lvl="1"/>
            <a:r>
              <a:rPr lang="nb-NO" sz="1500" dirty="0"/>
              <a:t>Snakker med naboer, lav terskel for å ta kontakt</a:t>
            </a:r>
          </a:p>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23</a:t>
            </a:fld>
            <a:endParaRPr lang="nb-NO" altLang="nb-NO"/>
          </a:p>
        </p:txBody>
      </p:sp>
    </p:spTree>
    <p:extLst>
      <p:ext uri="{BB962C8B-B14F-4D97-AF65-F5344CB8AC3E}">
        <p14:creationId xmlns:p14="http://schemas.microsoft.com/office/powerpoint/2010/main" val="3314071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5562600" y="12099925"/>
            <a:ext cx="4991100" cy="2808288"/>
          </a:xfrm>
        </p:spPr>
      </p:sp>
      <p:sp>
        <p:nvSpPr>
          <p:cNvPr id="3" name="Plassholder for notater 2"/>
          <p:cNvSpPr>
            <a:spLocks noGrp="1"/>
          </p:cNvSpPr>
          <p:nvPr>
            <p:ph type="body" idx="1"/>
          </p:nvPr>
        </p:nvSpPr>
        <p:spPr/>
        <p:txBody>
          <a:bodyPr/>
          <a:lstStyle/>
          <a:p>
            <a:r>
              <a:rPr lang="nb-NO"/>
              <a:t>I åre klarer de 1000 pr. år. </a:t>
            </a:r>
          </a:p>
          <a:p>
            <a:r>
              <a:rPr lang="nb-NO"/>
              <a:t>Ca. 120 som har flyttet til Namsskogan de siste par årene…</a:t>
            </a:r>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24</a:t>
            </a:fld>
            <a:endParaRPr lang="nb-NO" altLang="nb-NO"/>
          </a:p>
        </p:txBody>
      </p:sp>
    </p:spTree>
    <p:extLst>
      <p:ext uri="{BB962C8B-B14F-4D97-AF65-F5344CB8AC3E}">
        <p14:creationId xmlns:p14="http://schemas.microsoft.com/office/powerpoint/2010/main" val="1931666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186238" y="8056563"/>
            <a:ext cx="3319462" cy="1868487"/>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25</a:t>
            </a:fld>
            <a:endParaRPr lang="nb-NO" altLang="nb-NO"/>
          </a:p>
        </p:txBody>
      </p:sp>
    </p:spTree>
    <p:extLst>
      <p:ext uri="{BB962C8B-B14F-4D97-AF65-F5344CB8AC3E}">
        <p14:creationId xmlns:p14="http://schemas.microsoft.com/office/powerpoint/2010/main" val="164327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26</a:t>
            </a:fld>
            <a:endParaRPr lang="nb-NO" altLang="nb-NO"/>
          </a:p>
        </p:txBody>
      </p:sp>
    </p:spTree>
    <p:extLst>
      <p:ext uri="{BB962C8B-B14F-4D97-AF65-F5344CB8AC3E}">
        <p14:creationId xmlns:p14="http://schemas.microsoft.com/office/powerpoint/2010/main" val="2683706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27</a:t>
            </a:fld>
            <a:endParaRPr lang="nb-NO" altLang="nb-NO"/>
          </a:p>
        </p:txBody>
      </p:sp>
    </p:spTree>
    <p:extLst>
      <p:ext uri="{BB962C8B-B14F-4D97-AF65-F5344CB8AC3E}">
        <p14:creationId xmlns:p14="http://schemas.microsoft.com/office/powerpoint/2010/main" val="473397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28</a:t>
            </a:fld>
            <a:endParaRPr lang="nb-NO" altLang="nb-NO"/>
          </a:p>
        </p:txBody>
      </p:sp>
    </p:spTree>
    <p:extLst>
      <p:ext uri="{BB962C8B-B14F-4D97-AF65-F5344CB8AC3E}">
        <p14:creationId xmlns:p14="http://schemas.microsoft.com/office/powerpoint/2010/main" val="3104672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Bordvertens rolle:</a:t>
            </a:r>
          </a:p>
          <a:p>
            <a:r>
              <a:rPr lang="nb-NO" dirty="0"/>
              <a:t>- Ta notater og hjelpe til at alle får komme til ordet og at vi klarer tidsplan. Noter fra diskusjonen undervis, ikke alt som blir delt i plenum. </a:t>
            </a:r>
          </a:p>
          <a:p>
            <a:endParaRPr lang="nb-NO" dirty="0"/>
          </a:p>
          <a:p>
            <a:r>
              <a:rPr lang="nb-NO" dirty="0"/>
              <a:t>Gruppearbeid i tre deler</a:t>
            </a:r>
          </a:p>
          <a:p>
            <a:endParaRPr lang="nb-NO" dirty="0"/>
          </a:p>
          <a:p>
            <a:r>
              <a:rPr lang="nb-NO" dirty="0"/>
              <a:t>1. Hva er situasjon i dag og utfordringer fremover?</a:t>
            </a:r>
          </a:p>
          <a:p>
            <a:r>
              <a:rPr lang="nb-NO" dirty="0"/>
              <a:t>- Erfaringsdeling og felles forståelse for virkeligheten er e god balast når vi sammen skal peke ut kursen og konkretisere hva som bør gjøres. </a:t>
            </a:r>
          </a:p>
          <a:p>
            <a:endParaRPr lang="nb-NO" dirty="0"/>
          </a:p>
          <a:p>
            <a:r>
              <a:rPr lang="nb-NO" dirty="0"/>
              <a:t>2. Hva vil vi gjøre noe med?  Tenk dere gjerne 4 år frem i tid (neste kommunestyreperiode) – hva har dere fått til. Prioritere arbeidsområder (jf. eget 	handlingsrom).  Grunnlag for prioriteringer i økonomiplan, videre arbeid med planlegging, folkevalgtopplæring osv. </a:t>
            </a:r>
          </a:p>
          <a:p>
            <a:endParaRPr lang="nb-NO" dirty="0"/>
          </a:p>
          <a:p>
            <a:r>
              <a:rPr lang="nb-NO" dirty="0"/>
              <a:t>	Økonomiplan/handlingsplan: Starte på et arbeid som etter denne samlingen skal ende opp med en «prosjektplan»/handlingsplan. </a:t>
            </a:r>
          </a:p>
          <a:p>
            <a:r>
              <a:rPr lang="nb-NO" dirty="0"/>
              <a:t>	- Hvor vil vi være om fire år</a:t>
            </a:r>
          </a:p>
          <a:p>
            <a:r>
              <a:rPr lang="nb-NO" dirty="0"/>
              <a:t>	- Hva vil vi konkret sette i gang/gjennomføre i 2019 og 2020</a:t>
            </a:r>
          </a:p>
          <a:p>
            <a:r>
              <a:rPr lang="nb-NO" dirty="0"/>
              <a:t>	-Hvordan skal vi jobbe? </a:t>
            </a:r>
          </a:p>
          <a:p>
            <a:r>
              <a:rPr lang="nb-NO" dirty="0"/>
              <a:t>	- Hva vil det kreve av oss som </a:t>
            </a:r>
            <a:r>
              <a:rPr lang="nb-NO" dirty="0" err="1"/>
              <a:t>kommunestyresentanter</a:t>
            </a:r>
            <a:endParaRPr lang="nb-NO" dirty="0"/>
          </a:p>
          <a:p>
            <a:r>
              <a:rPr lang="nb-NO" dirty="0"/>
              <a:t>	-Hvilke ressurser trenger vi? (vi rekker nok kun det første steget, hvem kan tenke seg å jobbe med dette videre? Hvem ønsker vi å ha med på laget? </a:t>
            </a:r>
          </a:p>
          <a:p>
            <a:endParaRPr lang="nb-NO" dirty="0"/>
          </a:p>
          <a:p>
            <a:r>
              <a:rPr lang="nb-NO" dirty="0"/>
              <a:t>3. Presentasjon i plenum.</a:t>
            </a: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29</a:t>
            </a:fld>
            <a:endParaRPr lang="nb-NO" altLang="nb-NO"/>
          </a:p>
        </p:txBody>
      </p:sp>
    </p:spTree>
    <p:extLst>
      <p:ext uri="{BB962C8B-B14F-4D97-AF65-F5344CB8AC3E}">
        <p14:creationId xmlns:p14="http://schemas.microsoft.com/office/powerpoint/2010/main" val="1706146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635250" y="3538538"/>
            <a:ext cx="1458913" cy="820737"/>
          </a:xfrm>
        </p:spPr>
      </p:sp>
      <p:sp>
        <p:nvSpPr>
          <p:cNvPr id="3" name="Plassholder for notater 2"/>
          <p:cNvSpPr>
            <a:spLocks noGrp="1"/>
          </p:cNvSpPr>
          <p:nvPr>
            <p:ph type="body" idx="1"/>
          </p:nvPr>
        </p:nvSpPr>
        <p:spPr/>
        <p:txBody>
          <a:bodyPr/>
          <a:lstStyle/>
          <a:p>
            <a:pPr defTabSz="908308">
              <a:defRPr/>
            </a:pPr>
            <a:r>
              <a:rPr lang="nb-NO" dirty="0"/>
              <a:t>Bakteppe:</a:t>
            </a:r>
          </a:p>
          <a:p>
            <a:pPr defTabSz="908308">
              <a:defRPr/>
            </a:pPr>
            <a:r>
              <a:rPr lang="nb-NO" dirty="0"/>
              <a:t>Kommuner som for 15 år siden var uten innvandrere, er nå </a:t>
            </a:r>
            <a:r>
              <a:rPr lang="nb-NO" b="1" dirty="0"/>
              <a:t>multikulturelle og internasjonale.</a:t>
            </a:r>
          </a:p>
          <a:p>
            <a:pPr defTabSz="908060">
              <a:defRPr/>
            </a:pPr>
            <a:r>
              <a:rPr lang="nb-NO" b="0" dirty="0"/>
              <a:t>I den siste fem års perioden fram til for ett år siden er det 117 kommuner som vokser på grunn av innvandring (alle de gule). Alle de røde har nedgang i folketallet (som kan skyldes flere årsaker enn for liten innvandring). Kun de grønne som vokser uavh. Av innvandring. </a:t>
            </a:r>
          </a:p>
          <a:p>
            <a:pPr defTabSz="908060">
              <a:defRPr/>
            </a:pPr>
            <a:r>
              <a:rPr lang="nb-NO" b="0" dirty="0"/>
              <a:t>Namsskogan er gul i denne perioden. I et 10 års perspektiv bikker dere så vidt til å være rød. </a:t>
            </a:r>
            <a:r>
              <a:rPr lang="nb-NO" b="1" dirty="0"/>
              <a:t>Uten innvandring ville dere vært 80 personer i minus fra 2008 til 2018. </a:t>
            </a:r>
          </a:p>
          <a:p>
            <a:pPr defTabSz="908060">
              <a:defRPr/>
            </a:pPr>
            <a:r>
              <a:rPr lang="nb-NO" b="1" dirty="0"/>
              <a:t>Selv om det å landsbasis også i 2017 i og 2018 kom flere innvandrere enn som reiste</a:t>
            </a:r>
            <a:r>
              <a:rPr lang="nb-NO" b="0" dirty="0"/>
              <a:t> er innvandringen mye mindre enn tidligere, og usikkerheten framover er stor. </a:t>
            </a:r>
          </a:p>
          <a:p>
            <a:pPr defTabSz="908308">
              <a:defRPr/>
            </a:pPr>
            <a:endParaRPr lang="nb-NO" i="0" dirty="0"/>
          </a:p>
          <a:p>
            <a:pPr defTabSz="908308">
              <a:defRPr/>
            </a:pPr>
            <a:endParaRPr lang="nb-NO" dirty="0"/>
          </a:p>
          <a:p>
            <a:pPr marL="283846" indent="-283846">
              <a:buFontTx/>
              <a:buChar char="-"/>
            </a:pPr>
            <a:endParaRPr lang="nb-NO" dirty="0"/>
          </a:p>
          <a:p>
            <a:endParaRPr lang="nb-NO" dirty="0"/>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3</a:t>
            </a:fld>
            <a:endParaRPr lang="nb-NO" altLang="nb-NO"/>
          </a:p>
        </p:txBody>
      </p:sp>
    </p:spTree>
    <p:extLst>
      <p:ext uri="{BB962C8B-B14F-4D97-AF65-F5344CB8AC3E}">
        <p14:creationId xmlns:p14="http://schemas.microsoft.com/office/powerpoint/2010/main" val="701317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176463" y="3603625"/>
            <a:ext cx="1484312" cy="835025"/>
          </a:xfrm>
        </p:spPr>
      </p:sp>
      <p:sp>
        <p:nvSpPr>
          <p:cNvPr id="3" name="Plassholder for notater 2"/>
          <p:cNvSpPr>
            <a:spLocks noGrp="1"/>
          </p:cNvSpPr>
          <p:nvPr>
            <p:ph type="body" idx="1"/>
          </p:nvPr>
        </p:nvSpPr>
        <p:spPr/>
        <p:txBody>
          <a:bodyPr/>
          <a:lstStyle/>
          <a:p>
            <a:pPr defTabSz="443635">
              <a:defRPr/>
            </a:pPr>
            <a:r>
              <a:rPr lang="nb-NO" sz="1500" dirty="0"/>
              <a:t>For 50 år siden (eller kanskje bare 10) handla næringsutvikling om å skaffe næringsområder og å lokke industrien. Menneskene var ikke en del av regnestykket, fordi arbeidskraft var det nok av. Næringsutvikling på dagsorden i 2019 handler om lokal samfunnsutvikling. Arbeid med å rekruttere og beholde arbeidskraft, stedsutvikling og inkludering av tilflyttere har blitt viktige arbeidsområder. </a:t>
            </a:r>
            <a:r>
              <a:rPr lang="nb-NO" sz="1500" b="1" dirty="0"/>
              <a:t>Mange steder har inkludering av innvandrere blitt noe av det viktigste fordi kommunen har blitt avhengig av innvandrere for å opprettholde folketallet og sikre tilgangen på arbeidskraft.  </a:t>
            </a:r>
          </a:p>
          <a:p>
            <a:pPr defTabSz="443635">
              <a:defRPr/>
            </a:pPr>
            <a:endParaRPr lang="nb-NO" sz="1500" dirty="0"/>
          </a:p>
          <a:p>
            <a:pPr defTabSz="443635">
              <a:defRPr/>
            </a:pPr>
            <a:r>
              <a:rPr lang="nb-NO" sz="700" dirty="0"/>
              <a:t>Som kartet viser: Namsskogan har som mange andre kommuner i en lengre periode vært 100% avhengig av innvandrere for å kunne opprettholde folketallet.  </a:t>
            </a:r>
          </a:p>
        </p:txBody>
      </p:sp>
      <p:sp>
        <p:nvSpPr>
          <p:cNvPr id="4" name="Plassholder for lysbildenummer 3"/>
          <p:cNvSpPr>
            <a:spLocks noGrp="1"/>
          </p:cNvSpPr>
          <p:nvPr>
            <p:ph type="sldNum" sz="quarter" idx="10"/>
          </p:nvPr>
        </p:nvSpPr>
        <p:spPr/>
        <p:txBody>
          <a:bodyPr/>
          <a:lstStyle/>
          <a:p>
            <a:fld id="{3E8972A3-A33C-4F60-865A-2D4CD7E7EC63}" type="slidenum">
              <a:rPr lang="nb-NO" altLang="nb-NO" smtClean="0"/>
              <a:pPr/>
              <a:t>4</a:t>
            </a:fld>
            <a:endParaRPr lang="nb-NO" altLang="nb-NO"/>
          </a:p>
        </p:txBody>
      </p:sp>
    </p:spTree>
    <p:extLst>
      <p:ext uri="{BB962C8B-B14F-4D97-AF65-F5344CB8AC3E}">
        <p14:creationId xmlns:p14="http://schemas.microsoft.com/office/powerpoint/2010/main" val="1617927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5562600" y="12099925"/>
            <a:ext cx="4991100" cy="2808288"/>
          </a:xfrm>
        </p:spPr>
      </p:sp>
      <p:sp>
        <p:nvSpPr>
          <p:cNvPr id="3" name="Plassholder for notater 2"/>
          <p:cNvSpPr>
            <a:spLocks noGrp="1"/>
          </p:cNvSpPr>
          <p:nvPr>
            <p:ph type="body" idx="1"/>
          </p:nvPr>
        </p:nvSpPr>
        <p:spPr/>
        <p:txBody>
          <a:bodyPr/>
          <a:lstStyle/>
          <a:p>
            <a:r>
              <a:rPr lang="nb-NO" dirty="0"/>
              <a:t>Namsskogan er mest sannsynlig mørkerød i 2040 – dvs. under 1,5 sysselsatt pr. pensjonist (over 67 år). </a:t>
            </a:r>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5</a:t>
            </a:fld>
            <a:endParaRPr lang="nb-NO" altLang="nb-NO"/>
          </a:p>
        </p:txBody>
      </p:sp>
    </p:spTree>
    <p:extLst>
      <p:ext uri="{BB962C8B-B14F-4D97-AF65-F5344CB8AC3E}">
        <p14:creationId xmlns:p14="http://schemas.microsoft.com/office/powerpoint/2010/main" val="3938264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500" dirty="0"/>
              <a:t>Normal: Utviklingen vil bli helt etter de strukturelle betingelsene. Det vil si kommunen er verken attraktiv eller lite attraktiv. </a:t>
            </a:r>
          </a:p>
          <a:p>
            <a:r>
              <a:rPr lang="nb-NO" sz="1500" dirty="0"/>
              <a:t> </a:t>
            </a:r>
          </a:p>
          <a:p>
            <a:r>
              <a:rPr lang="nb-NO" sz="1500" dirty="0"/>
              <a:t>Høy: Kommunen har en bostedsattraktivitet som er bedre enn 70 % av kommunene i den siste tiårsperioden (2008-2017) og samtidig næringsattraktivitet bedre enn 70 % av kommunene i den siste tiårsperioden. Det høres kanskje ikke så vanskelig ut, men det vil bare være 9  % av kommunene som vil oppnå en så høy samlet attraktivitet.</a:t>
            </a:r>
          </a:p>
          <a:p>
            <a:r>
              <a:rPr lang="nb-NO" sz="1500" dirty="0"/>
              <a:t> </a:t>
            </a:r>
          </a:p>
          <a:p>
            <a:r>
              <a:rPr lang="nb-NO" sz="1500" dirty="0"/>
              <a:t>Lav: Kommunen har en bostedsattraktivitet som er bedre enn 30 % av kommunene i den siste tiårsperioden og samtidig næringsattraktivitet bedre enn 30 % av kommunene i den siste tiårsperioden.</a:t>
            </a:r>
          </a:p>
          <a:p>
            <a:r>
              <a:rPr lang="nb-NO" sz="1500" dirty="0"/>
              <a:t> </a:t>
            </a:r>
          </a:p>
          <a:p>
            <a:r>
              <a:rPr lang="nb-NO" sz="1500" dirty="0"/>
              <a:t>Historisk: Kommunen vil ha den samme attraktiviteten for både bosted og næringsliv som de hadde i de siste ti årene.</a:t>
            </a:r>
          </a:p>
          <a:p>
            <a:r>
              <a:rPr lang="nb-NO" sz="1500" dirty="0"/>
              <a:t> </a:t>
            </a:r>
          </a:p>
          <a:p>
            <a:r>
              <a:rPr lang="nb-NO" sz="1500" dirty="0"/>
              <a:t>I grafen for Namsskogan er banen for historisk attraktivitet ganske høy. Det er fordi Namsskogan hadde ganske høy bostedsattraktivitet fram til 2017. </a:t>
            </a:r>
          </a:p>
          <a:p>
            <a:r>
              <a:rPr lang="nb-NO" sz="1500" dirty="0"/>
              <a:t>Namsskogan hadde ganske stor utflytting i 2018, så det vil medføre dårligere prognoser. De hadde stor innvandring i 2016 g 2017, men i 2018 ser det ut til at mange av innvandrerne flytter videre.</a:t>
            </a:r>
          </a:p>
          <a:p>
            <a:endParaRPr lang="nb-NO" dirty="0"/>
          </a:p>
          <a:p>
            <a:r>
              <a:rPr lang="nb-NO" dirty="0"/>
              <a:t>Knut Vareide: </a:t>
            </a:r>
          </a:p>
          <a:p>
            <a:r>
              <a:rPr lang="nb-NO" dirty="0"/>
              <a:t>- fremover vil det handle om å stabilisere og gjøre det beste ut av at befolkningen synker.</a:t>
            </a:r>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6</a:t>
            </a:fld>
            <a:endParaRPr lang="nb-NO" altLang="nb-NO"/>
          </a:p>
        </p:txBody>
      </p:sp>
    </p:spTree>
    <p:extLst>
      <p:ext uri="{BB962C8B-B14F-4D97-AF65-F5344CB8AC3E}">
        <p14:creationId xmlns:p14="http://schemas.microsoft.com/office/powerpoint/2010/main" val="1701042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431730">
              <a:defRPr/>
            </a:pPr>
            <a:r>
              <a:rPr lang="nb-NO" b="1" dirty="0"/>
              <a:t>Namsskogan trenger folk – og trenger å beholde folk – folk som er ung nok til at det fødes barn – som vi nettopp har vist – sentraliseringskreftene er sterke og det må forventes nedgang – viktigere enn noen sinne å ta vare på de som allerede bor i kommunen. </a:t>
            </a:r>
          </a:p>
          <a:p>
            <a:pPr defTabSz="431730">
              <a:defRPr/>
            </a:pPr>
            <a:endParaRPr lang="nb-NO" b="1" dirty="0"/>
          </a:p>
          <a:p>
            <a:pPr defTabSz="431730">
              <a:defRPr/>
            </a:pPr>
            <a:r>
              <a:rPr lang="nb-NO" b="1" dirty="0"/>
              <a:t>Det er selvsagt viktig å ta vare på alle som kommer – uansett om de er fra Namsos, Mosjøen, Polen eller Syria. </a:t>
            </a:r>
            <a:r>
              <a:rPr lang="nb-NO" b="0" dirty="0"/>
              <a:t>Det er ekstra viktig å ta vare på innvandrere fordi de ofte hverken har slekt, venner eller kjennskap til den plassen de flytter til. Når rota er svak, så er det lett å rive den opp…</a:t>
            </a:r>
          </a:p>
          <a:p>
            <a:pPr defTabSz="635550">
              <a:defRPr/>
            </a:pPr>
            <a:endParaRPr lang="nb-NO" dirty="0"/>
          </a:p>
          <a:p>
            <a:pPr defTabSz="635550">
              <a:defRPr/>
            </a:pPr>
            <a:r>
              <a:rPr lang="nb-NO" dirty="0"/>
              <a:t>Forskning viser at det nytter å gjøre noe!</a:t>
            </a:r>
          </a:p>
          <a:p>
            <a:pPr defTabSz="635550">
              <a:defRPr/>
            </a:pPr>
            <a:endParaRPr lang="nb-NO" dirty="0"/>
          </a:p>
          <a:p>
            <a:pPr marL="198610" indent="-198610" defTabSz="635550">
              <a:buFontTx/>
              <a:buChar char="-"/>
              <a:defRPr/>
            </a:pPr>
            <a:r>
              <a:rPr lang="nb-NO" b="0" dirty="0"/>
              <a:t>Innvandrere som er en del av lokalsamfunnet, som blir sett og opplever å bety noe, de velger i større grad å bli boende. </a:t>
            </a:r>
          </a:p>
          <a:p>
            <a:pPr marL="198610" indent="-198610" defTabSz="635550">
              <a:buFontTx/>
              <a:buChar char="-"/>
              <a:defRPr/>
            </a:pPr>
            <a:r>
              <a:rPr lang="nb-NO" b="0" dirty="0"/>
              <a:t>Innvandrere som har norske venner og deltar i frivillige organisasjoner er mye oftere i arbeid enn innvandrere uten nettverk. </a:t>
            </a:r>
          </a:p>
          <a:p>
            <a:pPr defTabSz="635550">
              <a:defRPr/>
            </a:pPr>
            <a:endParaRPr lang="nb-NO" dirty="0"/>
          </a:p>
          <a:p>
            <a:pPr defTabSz="431730">
              <a:defRPr/>
            </a:pPr>
            <a:r>
              <a:rPr lang="nb-NO" b="1" dirty="0"/>
              <a:t>Vi ser fra mange steder: Flere innbyggere og folk fra mange land </a:t>
            </a:r>
            <a:r>
              <a:rPr lang="nb-NO" dirty="0"/>
              <a:t>fører ofte med seg større utvalg av varer og tjenester, det blir folk i husa, større aktivitet på idrettsanlegg, og barnehager og skoler opprettholdes. Eks.: Frøya; der har nærmere ¼ av innbyggerne innvandrerbakgrunn. Ordfører Berit Flåmo er tydelig på at kommunen skal tilrettelegge for at folk blir, og de skal bruke de virkemidlene som finnes – det kan handle om støtte til etablering av egen bedrift, boligstøtte, eller å få til samarbeid med lokale lag og foreninger om skyssordning til fritidsaktiviteter. Frøya og Namsskogan er ikke helt sammenlignbart, men det er noe med holdninger og praksis som det er mulig å lære av… skal komme tilbake til det. </a:t>
            </a:r>
          </a:p>
          <a:p>
            <a:pPr defTabSz="431730">
              <a:defRPr/>
            </a:pPr>
            <a:endParaRPr lang="nb-NO" dirty="0"/>
          </a:p>
          <a:p>
            <a:pPr defTabSz="635550">
              <a:defRPr/>
            </a:pPr>
            <a:r>
              <a:rPr lang="nb-NO" b="1" dirty="0"/>
              <a:t>Utviklingen på landsbasis:</a:t>
            </a:r>
          </a:p>
          <a:p>
            <a:pPr defTabSz="635550">
              <a:defRPr/>
            </a:pPr>
            <a:r>
              <a:rPr lang="nb-NO" b="1" dirty="0"/>
              <a:t>Selv om det også i fjor kom flere innvandrere enn som reiste</a:t>
            </a:r>
            <a:r>
              <a:rPr lang="nb-NO" b="0" dirty="0"/>
              <a:t> er innvandringen mye mindre enn tidligere, og usikkerheten framover er stor. For en liten kommune som Namsskogan er det ekstra stor usikkerhet – kan ikke forvente at det kommer et busslass med flyktninger, heller ikke superattraktiv for arbeidsinnvandrere slik Frøya har vært…Ekstremt viktig at det skapes fremtids utsikter for de som har kommet (og de som bor i kommunen fra før).</a:t>
            </a:r>
          </a:p>
          <a:p>
            <a:pPr defTabSz="635550">
              <a:defRPr/>
            </a:pPr>
            <a:endParaRPr lang="nb-NO" b="0" dirty="0"/>
          </a:p>
          <a:p>
            <a:pPr defTabSz="635550">
              <a:defRPr/>
            </a:pPr>
            <a:r>
              <a:rPr lang="nb-NO" b="1" dirty="0"/>
              <a:t>Det eneste som er sikkert </a:t>
            </a:r>
            <a:r>
              <a:rPr lang="nb-NO" b="0" dirty="0"/>
              <a:t>er at det er behov for innbyggere som er ung nok til å føde barn, og at det vil også i fremtiden etterspørres arbeidskraft fra innvandrere i mange bransjer. Kommunen har liten mulighet til å påvirke flyttestrømmen, men </a:t>
            </a:r>
            <a:r>
              <a:rPr lang="nb-NO" b="1" dirty="0"/>
              <a:t>bør bruke handlingsrommet </a:t>
            </a:r>
            <a:r>
              <a:rPr lang="nb-NO" b="0" dirty="0"/>
              <a:t>de har til å tilrettelegge for at folk skal få brukt sine ressurser og leve et godt liv. </a:t>
            </a:r>
          </a:p>
          <a:p>
            <a:pPr defTabSz="635550">
              <a:defRPr/>
            </a:pPr>
            <a:endParaRPr lang="nb-NO" b="0" dirty="0"/>
          </a:p>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7</a:t>
            </a:fld>
            <a:endParaRPr lang="nb-NO" altLang="nb-NO"/>
          </a:p>
        </p:txBody>
      </p:sp>
    </p:spTree>
    <p:extLst>
      <p:ext uri="{BB962C8B-B14F-4D97-AF65-F5344CB8AC3E}">
        <p14:creationId xmlns:p14="http://schemas.microsoft.com/office/powerpoint/2010/main" val="2557412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8</a:t>
            </a:fld>
            <a:endParaRPr lang="nb-NO" altLang="nb-NO"/>
          </a:p>
        </p:txBody>
      </p:sp>
    </p:spTree>
    <p:extLst>
      <p:ext uri="{BB962C8B-B14F-4D97-AF65-F5344CB8AC3E}">
        <p14:creationId xmlns:p14="http://schemas.microsoft.com/office/powerpoint/2010/main" val="3778779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9</a:t>
            </a:fld>
            <a:endParaRPr lang="nb-NO" altLang="nb-NO"/>
          </a:p>
        </p:txBody>
      </p:sp>
    </p:spTree>
    <p:extLst>
      <p:ext uri="{BB962C8B-B14F-4D97-AF65-F5344CB8AC3E}">
        <p14:creationId xmlns:p14="http://schemas.microsoft.com/office/powerpoint/2010/main" val="1175461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idtstilt overskrift">
    <p:spTree>
      <p:nvGrpSpPr>
        <p:cNvPr id="1" name=""/>
        <p:cNvGrpSpPr/>
        <p:nvPr/>
      </p:nvGrpSpPr>
      <p:grpSpPr>
        <a:xfrm>
          <a:off x="0" y="0"/>
          <a:ext cx="0" cy="0"/>
          <a:chOff x="0" y="0"/>
          <a:chExt cx="0" cy="0"/>
        </a:xfrm>
      </p:grpSpPr>
      <p:sp>
        <p:nvSpPr>
          <p:cNvPr id="2" name="Tittel 1"/>
          <p:cNvSpPr>
            <a:spLocks noGrp="1"/>
          </p:cNvSpPr>
          <p:nvPr>
            <p:ph type="title"/>
          </p:nvPr>
        </p:nvSpPr>
        <p:spPr>
          <a:xfrm>
            <a:off x="395291" y="2328686"/>
            <a:ext cx="8353425" cy="486128"/>
          </a:xfrm>
        </p:spPr>
        <p:txBody>
          <a:bodyPr/>
          <a:lstStyle>
            <a:lvl1pPr algn="ctr">
              <a:defRPr/>
            </a:lvl1pPr>
          </a:lstStyle>
          <a:p>
            <a:r>
              <a:rPr lang="nb-NO"/>
              <a:t>Klikk for å redigere tittelstil</a:t>
            </a:r>
            <a:endParaRPr lang="nn-NO"/>
          </a:p>
        </p:txBody>
      </p:sp>
      <p:sp>
        <p:nvSpPr>
          <p:cNvPr id="3" name="Plassholder for dato 2"/>
          <p:cNvSpPr>
            <a:spLocks noGrp="1"/>
          </p:cNvSpPr>
          <p:nvPr>
            <p:ph type="dt" sz="half" idx="10"/>
          </p:nvPr>
        </p:nvSpPr>
        <p:spPr/>
        <p:txBody>
          <a:bodyPr/>
          <a:lstStyle/>
          <a:p>
            <a:pPr>
              <a:defRPr/>
            </a:pPr>
            <a:endParaRPr lang="nb-NO"/>
          </a:p>
        </p:txBody>
      </p:sp>
      <p:sp>
        <p:nvSpPr>
          <p:cNvPr id="4" name="Plassholder for bunntekst 3"/>
          <p:cNvSpPr>
            <a:spLocks noGrp="1"/>
          </p:cNvSpPr>
          <p:nvPr>
            <p:ph type="ftr" sz="quarter" idx="11"/>
          </p:nvPr>
        </p:nvSpPr>
        <p:spPr/>
        <p:txBody>
          <a:bodyPr/>
          <a:lstStyle/>
          <a:p>
            <a:endParaRPr lang="nb-NO" altLang="nb-NO"/>
          </a:p>
        </p:txBody>
      </p:sp>
      <p:sp>
        <p:nvSpPr>
          <p:cNvPr id="5" name="Plassholder for lysbildenummer 4"/>
          <p:cNvSpPr>
            <a:spLocks noGrp="1"/>
          </p:cNvSpPr>
          <p:nvPr>
            <p:ph type="sldNum" sz="quarter" idx="12"/>
          </p:nvPr>
        </p:nvSpPr>
        <p:spPr/>
        <p:txBody>
          <a:bodyPr/>
          <a:lstStyle/>
          <a:p>
            <a:pPr>
              <a:defRPr/>
            </a:pPr>
            <a:endParaRPr lang="nb-NO"/>
          </a:p>
        </p:txBody>
      </p:sp>
    </p:spTree>
    <p:extLst>
      <p:ext uri="{BB962C8B-B14F-4D97-AF65-F5344CB8AC3E}">
        <p14:creationId xmlns:p14="http://schemas.microsoft.com/office/powerpoint/2010/main" val="184834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Gul_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accent5"/>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2677989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ul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accent5"/>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4177401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Svart_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tx1"/>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2221676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vart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tx1"/>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1776198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obler">
    <p:spTree>
      <p:nvGrpSpPr>
        <p:cNvPr id="1" name=""/>
        <p:cNvGrpSpPr/>
        <p:nvPr/>
      </p:nvGrpSpPr>
      <p:grpSpPr>
        <a:xfrm>
          <a:off x="0" y="0"/>
          <a:ext cx="0" cy="0"/>
          <a:chOff x="0" y="0"/>
          <a:chExt cx="0" cy="0"/>
        </a:xfrm>
      </p:grpSpPr>
      <p:sp>
        <p:nvSpPr>
          <p:cNvPr id="6" name="Oval 8"/>
          <p:cNvSpPr>
            <a:spLocks noChangeArrowheads="1"/>
          </p:cNvSpPr>
          <p:nvPr/>
        </p:nvSpPr>
        <p:spPr bwMode="auto">
          <a:xfrm>
            <a:off x="4067175" y="1221580"/>
            <a:ext cx="2160588" cy="2160000"/>
          </a:xfrm>
          <a:prstGeom prst="ellipse">
            <a:avLst/>
          </a:prstGeom>
          <a:gradFill rotWithShape="1">
            <a:gsLst>
              <a:gs pos="0">
                <a:srgbClr val="FF4A00"/>
              </a:gs>
              <a:gs pos="20000">
                <a:srgbClr val="FF4C00"/>
              </a:gs>
              <a:gs pos="100000">
                <a:srgbClr val="C83800"/>
              </a:gs>
            </a:gsLst>
            <a:lin ang="5400000"/>
          </a:gradFill>
          <a:ln w="9525">
            <a:solidFill>
              <a:srgbClr val="EE5714"/>
            </a:solidFill>
            <a:round/>
            <a:headEnd/>
            <a:tailEnd/>
          </a:ln>
          <a:effectLst>
            <a:outerShdw blurRad="40000" dist="23000" dir="5400000" rotWithShape="0">
              <a:srgbClr val="808080">
                <a:alpha val="34999"/>
              </a:srgbClr>
            </a:outerShdw>
          </a:effectLst>
        </p:spPr>
        <p:txBody>
          <a:bodyPr/>
          <a:lstStyle/>
          <a:p>
            <a:pPr>
              <a:defRPr/>
            </a:pPr>
            <a:endParaRPr lang="en-US" sz="1800">
              <a:solidFill>
                <a:schemeClr val="lt1"/>
              </a:solidFill>
              <a:latin typeface="+mn-lt"/>
              <a:ea typeface="+mn-ea"/>
            </a:endParaRPr>
          </a:p>
        </p:txBody>
      </p:sp>
      <p:sp>
        <p:nvSpPr>
          <p:cNvPr id="7" name="Oval 9"/>
          <p:cNvSpPr>
            <a:spLocks noChangeArrowheads="1"/>
          </p:cNvSpPr>
          <p:nvPr/>
        </p:nvSpPr>
        <p:spPr bwMode="auto">
          <a:xfrm>
            <a:off x="6156325" y="2031205"/>
            <a:ext cx="2592388" cy="2592000"/>
          </a:xfrm>
          <a:prstGeom prst="ellipse">
            <a:avLst/>
          </a:prstGeom>
          <a:gradFill rotWithShape="1">
            <a:gsLst>
              <a:gs pos="0">
                <a:srgbClr val="FF4A00"/>
              </a:gs>
              <a:gs pos="20000">
                <a:srgbClr val="FF4C00"/>
              </a:gs>
              <a:gs pos="100000">
                <a:srgbClr val="C83800"/>
              </a:gs>
            </a:gsLst>
            <a:lin ang="5400000"/>
          </a:gradFill>
          <a:ln w="9525">
            <a:solidFill>
              <a:srgbClr val="EE5714"/>
            </a:solidFill>
            <a:round/>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8" name="Oval 10"/>
          <p:cNvSpPr>
            <a:spLocks noChangeArrowheads="1"/>
          </p:cNvSpPr>
          <p:nvPr/>
        </p:nvSpPr>
        <p:spPr bwMode="auto">
          <a:xfrm>
            <a:off x="704850" y="1419621"/>
            <a:ext cx="3290888" cy="3290400"/>
          </a:xfrm>
          <a:prstGeom prst="ellipse">
            <a:avLst/>
          </a:prstGeom>
          <a:gradFill rotWithShape="1">
            <a:gsLst>
              <a:gs pos="0">
                <a:srgbClr val="FF4A00"/>
              </a:gs>
              <a:gs pos="20000">
                <a:srgbClr val="FF4C00"/>
              </a:gs>
              <a:gs pos="100000">
                <a:srgbClr val="C83800"/>
              </a:gs>
            </a:gsLst>
            <a:lin ang="5400000"/>
          </a:gradFill>
          <a:ln w="9525">
            <a:solidFill>
              <a:srgbClr val="EE5714"/>
            </a:solidFill>
            <a:round/>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5" name="Plassholder for tekst 3"/>
          <p:cNvSpPr>
            <a:spLocks noGrp="1"/>
          </p:cNvSpPr>
          <p:nvPr>
            <p:ph type="body" sz="half" idx="2"/>
          </p:nvPr>
        </p:nvSpPr>
        <p:spPr>
          <a:xfrm>
            <a:off x="4211960" y="1491630"/>
            <a:ext cx="1872208" cy="1350150"/>
          </a:xfrm>
        </p:spPr>
        <p:txBody>
          <a:bodyPr/>
          <a:lstStyle>
            <a:lvl1pPr marL="0" indent="0" algn="ctr">
              <a:buNone/>
              <a:defRPr lang="nb-NO" sz="2000" dirty="0" smtClean="0">
                <a:solidFill>
                  <a:schemeClr val="bg1"/>
                </a:solidFill>
                <a:latin typeface="+mn-lt"/>
                <a:ea typeface="ＭＳ Ｐゴシック" charset="0"/>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9" name="Plassholder for tekst 3"/>
          <p:cNvSpPr>
            <a:spLocks noGrp="1"/>
          </p:cNvSpPr>
          <p:nvPr>
            <p:ph type="body" sz="half" idx="13"/>
          </p:nvPr>
        </p:nvSpPr>
        <p:spPr>
          <a:xfrm>
            <a:off x="6372200" y="2301721"/>
            <a:ext cx="2304256" cy="1625342"/>
          </a:xfrm>
        </p:spPr>
        <p:txBody>
          <a:bodyPr/>
          <a:lstStyle>
            <a:lvl1pPr marL="0" indent="0" algn="ctr">
              <a:buNone/>
              <a:defRPr lang="nb-NO" sz="2000" baseline="0" dirty="0" smtClean="0">
                <a:solidFill>
                  <a:schemeClr val="bg1"/>
                </a:solidFill>
                <a:latin typeface="+mn-lt"/>
                <a:ea typeface="ＭＳ Ｐゴシック" charset="0"/>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11" name="Plassholder for tekst 3"/>
          <p:cNvSpPr>
            <a:spLocks noGrp="1"/>
          </p:cNvSpPr>
          <p:nvPr>
            <p:ph type="body" sz="half" idx="14"/>
          </p:nvPr>
        </p:nvSpPr>
        <p:spPr>
          <a:xfrm>
            <a:off x="983082" y="2106358"/>
            <a:ext cx="2796275" cy="1972394"/>
          </a:xfrm>
        </p:spPr>
        <p:txBody>
          <a:bodyPr/>
          <a:lstStyle>
            <a:lvl1pPr marL="0" indent="0" algn="ctr">
              <a:buNone/>
              <a:defRPr lang="nb-NO" sz="2000" baseline="0" dirty="0" smtClean="0">
                <a:solidFill>
                  <a:schemeClr val="bg1"/>
                </a:solidFill>
                <a:latin typeface="+mn-lt"/>
                <a:ea typeface="ＭＳ Ｐゴシック" charset="0"/>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12" name="Tittel 1"/>
          <p:cNvSpPr>
            <a:spLocks noGrp="1"/>
          </p:cNvSpPr>
          <p:nvPr>
            <p:ph type="title"/>
          </p:nvPr>
        </p:nvSpPr>
        <p:spPr>
          <a:xfrm>
            <a:off x="395536" y="627534"/>
            <a:ext cx="8352928" cy="594066"/>
          </a:xfrm>
        </p:spPr>
        <p:txBody>
          <a:bodyPr/>
          <a:lstStyle/>
          <a:p>
            <a:r>
              <a:rPr lang="nb-NO"/>
              <a:t>Klikk for å redigere tittelstil</a:t>
            </a:r>
          </a:p>
        </p:txBody>
      </p:sp>
      <p:sp>
        <p:nvSpPr>
          <p:cNvPr id="10" name="Rectangle 4"/>
          <p:cNvSpPr>
            <a:spLocks noGrp="1" noChangeArrowheads="1"/>
          </p:cNvSpPr>
          <p:nvPr>
            <p:ph type="dt" sz="half" idx="15"/>
          </p:nvPr>
        </p:nvSpPr>
        <p:spPr/>
        <p:txBody>
          <a:bodyPr/>
          <a:lstStyle>
            <a:lvl1pPr>
              <a:defRPr/>
            </a:lvl1pPr>
          </a:lstStyle>
          <a:p>
            <a:pPr>
              <a:defRPr/>
            </a:pPr>
            <a:endParaRPr lang="nb-NO"/>
          </a:p>
        </p:txBody>
      </p:sp>
      <p:sp>
        <p:nvSpPr>
          <p:cNvPr id="13" name="Rectangle 5"/>
          <p:cNvSpPr>
            <a:spLocks noGrp="1" noChangeArrowheads="1"/>
          </p:cNvSpPr>
          <p:nvPr>
            <p:ph type="ftr" sz="quarter" idx="16"/>
          </p:nvPr>
        </p:nvSpPr>
        <p:spPr/>
        <p:txBody>
          <a:bodyPr/>
          <a:lstStyle>
            <a:lvl1pPr>
              <a:defRPr/>
            </a:lvl1pPr>
          </a:lstStyle>
          <a:p>
            <a:endParaRPr lang="nb-NO" altLang="nb-NO"/>
          </a:p>
        </p:txBody>
      </p:sp>
      <p:sp>
        <p:nvSpPr>
          <p:cNvPr id="14" name="Rectangle 6"/>
          <p:cNvSpPr>
            <a:spLocks noGrp="1" noChangeArrowheads="1"/>
          </p:cNvSpPr>
          <p:nvPr>
            <p:ph type="sldNum" sz="quarter" idx="17"/>
          </p:nvPr>
        </p:nvSpPr>
        <p:spPr/>
        <p:txBody>
          <a:bodyPr/>
          <a:lstStyle>
            <a:lvl1pPr>
              <a:defRPr/>
            </a:lvl1pPr>
          </a:lstStyle>
          <a:p>
            <a:pPr>
              <a:defRPr/>
            </a:pPr>
            <a:endParaRPr lang="nb-NO"/>
          </a:p>
        </p:txBody>
      </p:sp>
    </p:spTree>
    <p:extLst>
      <p:ext uri="{BB962C8B-B14F-4D97-AF65-F5344CB8AC3E}">
        <p14:creationId xmlns:p14="http://schemas.microsoft.com/office/powerpoint/2010/main" val="22440638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395536" y="3305176"/>
            <a:ext cx="8352928" cy="1042129"/>
          </a:xfrm>
        </p:spPr>
        <p:txBody>
          <a:bodyPr anchor="t"/>
          <a:lstStyle>
            <a:lvl1pPr algn="l">
              <a:defRPr sz="3200" b="0" i="0" cap="none"/>
            </a:lvl1pPr>
          </a:lstStyle>
          <a:p>
            <a:r>
              <a:rPr lang="nb-NO"/>
              <a:t>Klikk for å redigere tittelstil</a:t>
            </a:r>
          </a:p>
        </p:txBody>
      </p:sp>
      <p:sp>
        <p:nvSpPr>
          <p:cNvPr id="3" name="Plassholder for tekst 2"/>
          <p:cNvSpPr>
            <a:spLocks noGrp="1"/>
          </p:cNvSpPr>
          <p:nvPr>
            <p:ph type="body" idx="1"/>
          </p:nvPr>
        </p:nvSpPr>
        <p:spPr>
          <a:xfrm>
            <a:off x="395536" y="2180036"/>
            <a:ext cx="8352928" cy="114779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Rediger tekststiler i malen</a:t>
            </a:r>
          </a:p>
        </p:txBody>
      </p:sp>
      <p:sp>
        <p:nvSpPr>
          <p:cNvPr id="4" name="Rectangle 4"/>
          <p:cNvSpPr>
            <a:spLocks noGrp="1" noChangeArrowheads="1"/>
          </p:cNvSpPr>
          <p:nvPr>
            <p:ph type="dt" sz="half" idx="10"/>
          </p:nvPr>
        </p:nvSpPr>
        <p:spPr/>
        <p:txBody>
          <a:bodyPr/>
          <a:lstStyle>
            <a:lvl1pPr>
              <a:defRPr/>
            </a:lvl1pPr>
          </a:lstStyle>
          <a:p>
            <a:pPr>
              <a:defRPr/>
            </a:pPr>
            <a:endParaRPr lang="nb-NO"/>
          </a:p>
        </p:txBody>
      </p:sp>
      <p:sp>
        <p:nvSpPr>
          <p:cNvPr id="5" name="Rectangle 5"/>
          <p:cNvSpPr>
            <a:spLocks noGrp="1" noChangeArrowheads="1"/>
          </p:cNvSpPr>
          <p:nvPr>
            <p:ph type="ftr" sz="quarter" idx="11"/>
          </p:nvPr>
        </p:nvSpPr>
        <p:spPr/>
        <p:txBody>
          <a:bodyPr/>
          <a:lstStyle>
            <a:lvl1pPr>
              <a:defRPr/>
            </a:lvl1pPr>
          </a:lstStyle>
          <a:p>
            <a:endParaRPr lang="nb-NO" altLang="nb-NO"/>
          </a:p>
        </p:txBody>
      </p:sp>
      <p:sp>
        <p:nvSpPr>
          <p:cNvPr id="6" name="Rectangle 6"/>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3816529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395536" y="1059656"/>
            <a:ext cx="4104456" cy="3534968"/>
          </a:xfrm>
        </p:spPr>
        <p:txBody>
          <a:bodyPr tIns="180000"/>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572000" y="1059656"/>
            <a:ext cx="4118992" cy="3534968"/>
          </a:xfrm>
        </p:spPr>
        <p:txBody>
          <a:bodyPr tIns="180000"/>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8"/>
          <p:cNvSpPr>
            <a:spLocks noGrp="1" noChangeArrowheads="1"/>
          </p:cNvSpPr>
          <p:nvPr>
            <p:ph type="dt" sz="half" idx="10"/>
          </p:nvPr>
        </p:nvSpPr>
        <p:spPr/>
        <p:txBody>
          <a:bodyPr/>
          <a:lstStyle>
            <a:lvl1pPr>
              <a:defRPr/>
            </a:lvl1pPr>
          </a:lstStyle>
          <a:p>
            <a:pPr>
              <a:defRPr/>
            </a:pPr>
            <a:endParaRPr lang="nb-NO"/>
          </a:p>
        </p:txBody>
      </p:sp>
      <p:sp>
        <p:nvSpPr>
          <p:cNvPr id="6" name="Rectangle 9"/>
          <p:cNvSpPr>
            <a:spLocks noGrp="1" noChangeArrowheads="1"/>
          </p:cNvSpPr>
          <p:nvPr>
            <p:ph type="ftr" sz="quarter" idx="11"/>
          </p:nvPr>
        </p:nvSpPr>
        <p:spPr/>
        <p:txBody>
          <a:bodyPr/>
          <a:lstStyle>
            <a:lvl1pPr>
              <a:defRPr/>
            </a:lvl1pPr>
          </a:lstStyle>
          <a:p>
            <a:endParaRPr lang="nb-NO" altLang="nb-NO"/>
          </a:p>
        </p:txBody>
      </p:sp>
      <p:sp>
        <p:nvSpPr>
          <p:cNvPr id="7" name="Rectangle 10"/>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620896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395291" y="627478"/>
            <a:ext cx="8353425" cy="594122"/>
          </a:xfrm>
        </p:spPr>
        <p:txBody>
          <a:bodyPr/>
          <a:lstStyle/>
          <a:p>
            <a:r>
              <a:rPr lang="nb-NO"/>
              <a:t>Klikk for å redigere tittelstil</a:t>
            </a:r>
          </a:p>
        </p:txBody>
      </p:sp>
      <p:sp>
        <p:nvSpPr>
          <p:cNvPr id="3" name="Rectangle 4"/>
          <p:cNvSpPr>
            <a:spLocks noGrp="1" noChangeArrowheads="1"/>
          </p:cNvSpPr>
          <p:nvPr>
            <p:ph type="dt" sz="half" idx="10"/>
          </p:nvPr>
        </p:nvSpPr>
        <p:spPr/>
        <p:txBody>
          <a:bodyPr/>
          <a:lstStyle>
            <a:lvl1pPr>
              <a:defRPr/>
            </a:lvl1pPr>
          </a:lstStyle>
          <a:p>
            <a:pPr>
              <a:defRPr/>
            </a:pPr>
            <a:endParaRPr lang="nb-NO"/>
          </a:p>
        </p:txBody>
      </p:sp>
      <p:sp>
        <p:nvSpPr>
          <p:cNvPr id="4" name="Rectangle 5"/>
          <p:cNvSpPr>
            <a:spLocks noGrp="1" noChangeArrowheads="1"/>
          </p:cNvSpPr>
          <p:nvPr>
            <p:ph type="ftr" sz="quarter" idx="11"/>
          </p:nvPr>
        </p:nvSpPr>
        <p:spPr/>
        <p:txBody>
          <a:bodyPr/>
          <a:lstStyle>
            <a:lvl1pPr>
              <a:defRPr/>
            </a:lvl1pPr>
          </a:lstStyle>
          <a:p>
            <a:endParaRPr lang="nb-NO" altLang="nb-NO"/>
          </a:p>
        </p:txBody>
      </p:sp>
      <p:sp>
        <p:nvSpPr>
          <p:cNvPr id="5" name="Rectangle 6"/>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1830578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skjerm">
    <p:spTree>
      <p:nvGrpSpPr>
        <p:cNvPr id="1" name=""/>
        <p:cNvGrpSpPr/>
        <p:nvPr/>
      </p:nvGrpSpPr>
      <p:grpSpPr>
        <a:xfrm>
          <a:off x="0" y="0"/>
          <a:ext cx="0" cy="0"/>
          <a:chOff x="0" y="0"/>
          <a:chExt cx="0" cy="0"/>
        </a:xfrm>
      </p:grpSpPr>
      <p:pic>
        <p:nvPicPr>
          <p:cNvPr id="4" name="Picture 10" descr="element_DS_tilpp_hvit.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00" y="2085976"/>
            <a:ext cx="72390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ssholder for innhold 4"/>
          <p:cNvSpPr>
            <a:spLocks noGrp="1"/>
          </p:cNvSpPr>
          <p:nvPr>
            <p:ph sz="quarter" idx="10"/>
          </p:nvPr>
        </p:nvSpPr>
        <p:spPr>
          <a:xfrm>
            <a:off x="0" y="2"/>
            <a:ext cx="9144000" cy="5143499"/>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22692876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telbilete grøn bakgrunn">
    <p:bg>
      <p:bgPr>
        <a:gradFill flip="none" rotWithShape="1">
          <a:gsLst>
            <a:gs pos="0">
              <a:schemeClr val="accent2"/>
            </a:gs>
            <a:gs pos="100000">
              <a:schemeClr val="accent2">
                <a:lumMod val="75000"/>
              </a:schemeClr>
            </a:gs>
          </a:gsLst>
          <a:lin ang="5760000" scaled="0"/>
          <a:tileRect/>
        </a:gradFill>
        <a:effectLst/>
      </p:bgPr>
    </p:bg>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lvl1pPr>
              <a:defRPr>
                <a:solidFill>
                  <a:schemeClr val="bg1"/>
                </a:solidFill>
              </a:defRPr>
            </a:lvl1pPr>
          </a:lstStyle>
          <a:p>
            <a:pPr>
              <a:defRPr/>
            </a:pPr>
            <a:endParaRPr lang="nb-NO"/>
          </a:p>
        </p:txBody>
      </p:sp>
      <p:sp>
        <p:nvSpPr>
          <p:cNvPr id="5" name="Footer Placeholder 3"/>
          <p:cNvSpPr>
            <a:spLocks noGrp="1"/>
          </p:cNvSpPr>
          <p:nvPr>
            <p:ph type="ftr" sz="quarter" idx="11"/>
          </p:nvPr>
        </p:nvSpPr>
        <p:spPr/>
        <p:txBody>
          <a:bodyPr/>
          <a:lstStyle>
            <a:lvl1pPr>
              <a:defRPr>
                <a:solidFill>
                  <a:schemeClr val="bg1"/>
                </a:solidFill>
              </a:defRPr>
            </a:lvl1pPr>
          </a:lstStyle>
          <a:p>
            <a:endParaRPr lang="nb-NO" altLang="nb-NO"/>
          </a:p>
        </p:txBody>
      </p:sp>
      <p:sp>
        <p:nvSpPr>
          <p:cNvPr id="6" name="Slide Number Placeholder 4"/>
          <p:cNvSpPr>
            <a:spLocks noGrp="1"/>
          </p:cNvSpPr>
          <p:nvPr>
            <p:ph type="sldNum" sz="quarter" idx="12"/>
          </p:nvPr>
        </p:nvSpPr>
        <p:spPr/>
        <p:txBody>
          <a:bodyPr/>
          <a:lstStyle>
            <a:lvl1pPr>
              <a:defRPr>
                <a:solidFill>
                  <a:schemeClr val="bg1"/>
                </a:solidFill>
              </a:defRPr>
            </a:lvl1pPr>
          </a:lstStyle>
          <a:p>
            <a:pPr>
              <a:defRPr/>
            </a:pPr>
            <a:endParaRPr lang="nb-NO"/>
          </a:p>
        </p:txBody>
      </p:sp>
      <p:sp>
        <p:nvSpPr>
          <p:cNvPr id="7" name="Title 1"/>
          <p:cNvSpPr>
            <a:spLocks noGrp="1"/>
          </p:cNvSpPr>
          <p:nvPr>
            <p:ph type="title"/>
          </p:nvPr>
        </p:nvSpPr>
        <p:spPr>
          <a:xfrm>
            <a:off x="395536" y="1977684"/>
            <a:ext cx="8352928" cy="594066"/>
          </a:xfrm>
        </p:spPr>
        <p:txBody>
          <a:bodyPr/>
          <a:lstStyle>
            <a:lvl1pPr>
              <a:defRPr>
                <a:solidFill>
                  <a:srgbClr val="FFFFFF"/>
                </a:solidFill>
              </a:defRPr>
            </a:lvl1pPr>
          </a:lstStyle>
          <a:p>
            <a:r>
              <a:rPr lang="nb-NO"/>
              <a:t>Klikk for å redigere tittelstil</a:t>
            </a:r>
            <a:endParaRPr lang="en-US"/>
          </a:p>
        </p:txBody>
      </p:sp>
      <p:pic>
        <p:nvPicPr>
          <p:cNvPr id="2" name="Bild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8450" b="37400"/>
          <a:stretch/>
        </p:blipFill>
        <p:spPr>
          <a:xfrm>
            <a:off x="6831705" y="4618079"/>
            <a:ext cx="2128449" cy="363228"/>
          </a:xfrm>
          <a:prstGeom prst="rect">
            <a:avLst/>
          </a:prstGeom>
        </p:spPr>
      </p:pic>
    </p:spTree>
    <p:extLst>
      <p:ext uri="{BB962C8B-B14F-4D97-AF65-F5344CB8AC3E}">
        <p14:creationId xmlns:p14="http://schemas.microsoft.com/office/powerpoint/2010/main" val="3714988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95288" y="3435846"/>
            <a:ext cx="8352928" cy="648072"/>
          </a:xfrm>
        </p:spPr>
        <p:txBody>
          <a:bodyPr/>
          <a:lstStyle/>
          <a:p>
            <a:r>
              <a:rPr lang="nb-NO"/>
              <a:t>Klikk for å redigere tittelstil</a:t>
            </a:r>
          </a:p>
        </p:txBody>
      </p:sp>
      <p:sp>
        <p:nvSpPr>
          <p:cNvPr id="3" name="Undertittel 2"/>
          <p:cNvSpPr>
            <a:spLocks noGrp="1"/>
          </p:cNvSpPr>
          <p:nvPr>
            <p:ph type="subTitle" idx="1"/>
          </p:nvPr>
        </p:nvSpPr>
        <p:spPr>
          <a:xfrm>
            <a:off x="395536" y="4083918"/>
            <a:ext cx="8352928" cy="432048"/>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5" name="Rectangle 8"/>
          <p:cNvSpPr>
            <a:spLocks noGrp="1" noChangeArrowheads="1"/>
          </p:cNvSpPr>
          <p:nvPr>
            <p:ph type="dt" sz="half" idx="14"/>
          </p:nvPr>
        </p:nvSpPr>
        <p:spPr/>
        <p:txBody>
          <a:bodyPr/>
          <a:lstStyle>
            <a:lvl1pPr>
              <a:defRPr/>
            </a:lvl1pPr>
          </a:lstStyle>
          <a:p>
            <a:pPr>
              <a:defRPr/>
            </a:pPr>
            <a:endParaRPr lang="nb-NO"/>
          </a:p>
        </p:txBody>
      </p:sp>
      <p:sp>
        <p:nvSpPr>
          <p:cNvPr id="6" name="Plassholder for bilde 5"/>
          <p:cNvSpPr>
            <a:spLocks noGrp="1"/>
          </p:cNvSpPr>
          <p:nvPr>
            <p:ph type="pic" sz="quarter" idx="15" hasCustomPrompt="1"/>
          </p:nvPr>
        </p:nvSpPr>
        <p:spPr>
          <a:xfrm>
            <a:off x="395288" y="195263"/>
            <a:ext cx="8353425" cy="3240087"/>
          </a:xfrm>
        </p:spPr>
        <p:txBody>
          <a:bodyPr/>
          <a:lstStyle>
            <a:lvl1pPr marL="0" indent="0">
              <a:buNone/>
              <a:defRPr/>
            </a:lvl1pPr>
          </a:lstStyle>
          <a:p>
            <a:r>
              <a:rPr lang="nb-NO"/>
              <a:t>Klikk ikonet for å legge til bilde</a:t>
            </a:r>
            <a:endParaRPr lang="nn-NO"/>
          </a:p>
        </p:txBody>
      </p:sp>
    </p:spTree>
    <p:extLst>
      <p:ext uri="{BB962C8B-B14F-4D97-AF65-F5344CB8AC3E}">
        <p14:creationId xmlns:p14="http://schemas.microsoft.com/office/powerpoint/2010/main" val="162034786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telbilde orange bakgrunn">
    <p:bg>
      <p:bgPr>
        <a:gradFill flip="none" rotWithShape="1">
          <a:gsLst>
            <a:gs pos="100000">
              <a:schemeClr val="accent1">
                <a:lumMod val="75000"/>
              </a:schemeClr>
            </a:gs>
            <a:gs pos="0">
              <a:srgbClr val="FF6600"/>
            </a:gs>
          </a:gsLst>
          <a:lin ang="504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1977684"/>
            <a:ext cx="8352928" cy="594066"/>
          </a:xfrm>
        </p:spPr>
        <p:txBody>
          <a:bodyPr/>
          <a:lstStyle>
            <a:lvl1pPr>
              <a:defRPr>
                <a:solidFill>
                  <a:srgbClr val="FFFFFF"/>
                </a:solidFill>
              </a:defRPr>
            </a:lvl1pPr>
          </a:lstStyle>
          <a:p>
            <a:r>
              <a:rPr lang="nb-NO"/>
              <a:t>Klikk for å redigere tittelstil</a:t>
            </a:r>
            <a:endParaRPr lang="en-US"/>
          </a:p>
        </p:txBody>
      </p:sp>
      <p:sp>
        <p:nvSpPr>
          <p:cNvPr id="4" name="Date Placeholder 2"/>
          <p:cNvSpPr>
            <a:spLocks noGrp="1"/>
          </p:cNvSpPr>
          <p:nvPr>
            <p:ph type="dt" sz="half" idx="10"/>
          </p:nvPr>
        </p:nvSpPr>
        <p:spPr/>
        <p:txBody>
          <a:bodyPr/>
          <a:lstStyle>
            <a:lvl1pPr>
              <a:defRPr/>
            </a:lvl1pPr>
          </a:lstStyle>
          <a:p>
            <a:pPr>
              <a:defRPr/>
            </a:pPr>
            <a:endParaRPr lang="nb-NO"/>
          </a:p>
        </p:txBody>
      </p:sp>
      <p:sp>
        <p:nvSpPr>
          <p:cNvPr id="5" name="Footer Placeholder 3"/>
          <p:cNvSpPr>
            <a:spLocks noGrp="1"/>
          </p:cNvSpPr>
          <p:nvPr>
            <p:ph type="ftr" sz="quarter" idx="11"/>
          </p:nvPr>
        </p:nvSpPr>
        <p:spPr/>
        <p:txBody>
          <a:bodyPr/>
          <a:lstStyle>
            <a:lvl1pPr>
              <a:defRPr/>
            </a:lvl1pPr>
          </a:lstStyle>
          <a:p>
            <a:endParaRPr lang="nb-NO" altLang="nb-NO"/>
          </a:p>
        </p:txBody>
      </p:sp>
      <p:sp>
        <p:nvSpPr>
          <p:cNvPr id="6" name="Slide Number Placeholder 4"/>
          <p:cNvSpPr>
            <a:spLocks noGrp="1"/>
          </p:cNvSpPr>
          <p:nvPr>
            <p:ph type="sldNum" sz="quarter" idx="12"/>
          </p:nvPr>
        </p:nvSpPr>
        <p:spPr/>
        <p:txBody>
          <a:bodyPr/>
          <a:lstStyle>
            <a:lvl1pPr>
              <a:defRPr/>
            </a:lvl1pPr>
          </a:lstStyle>
          <a:p>
            <a:pPr>
              <a:defRPr/>
            </a:pPr>
            <a:endParaRPr lang="nb-NO"/>
          </a:p>
        </p:txBody>
      </p:sp>
      <p:pic>
        <p:nvPicPr>
          <p:cNvPr id="7" name="Bild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38450" b="37400"/>
          <a:stretch/>
        </p:blipFill>
        <p:spPr>
          <a:xfrm>
            <a:off x="6831705" y="4618079"/>
            <a:ext cx="2128449" cy="363228"/>
          </a:xfrm>
          <a:prstGeom prst="rect">
            <a:avLst/>
          </a:prstGeom>
        </p:spPr>
      </p:pic>
    </p:spTree>
    <p:extLst>
      <p:ext uri="{BB962C8B-B14F-4D97-AF65-F5344CB8AC3E}">
        <p14:creationId xmlns:p14="http://schemas.microsoft.com/office/powerpoint/2010/main" val="2302721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395291" y="573528"/>
            <a:ext cx="8353425" cy="486128"/>
          </a:xfrm>
        </p:spPr>
        <p:txBody>
          <a:bodyPr/>
          <a:lstStyle/>
          <a:p>
            <a:r>
              <a:rPr lang="nb-NO"/>
              <a:t>Klikk for å redigere tittelstil</a:t>
            </a:r>
          </a:p>
        </p:txBody>
      </p:sp>
      <p:sp>
        <p:nvSpPr>
          <p:cNvPr id="3" name="Plassholder for innhold 2"/>
          <p:cNvSpPr>
            <a:spLocks noGrp="1"/>
          </p:cNvSpPr>
          <p:nvPr>
            <p:ph idx="1"/>
          </p:nvPr>
        </p:nvSpPr>
        <p:spPr>
          <a:xfrm>
            <a:off x="395291" y="1059656"/>
            <a:ext cx="8353425" cy="3509963"/>
          </a:xfrm>
        </p:spPr>
        <p:txBody>
          <a:bodyPr tIns="10800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p:txBody>
          <a:bodyPr/>
          <a:lstStyle>
            <a:lvl1pPr>
              <a:defRPr/>
            </a:lvl1pPr>
          </a:lstStyle>
          <a:p>
            <a:pPr>
              <a:defRPr/>
            </a:pPr>
            <a:endParaRPr lang="nb-NO"/>
          </a:p>
        </p:txBody>
      </p:sp>
      <p:sp>
        <p:nvSpPr>
          <p:cNvPr id="5" name="Rectangle 5"/>
          <p:cNvSpPr>
            <a:spLocks noGrp="1" noChangeArrowheads="1"/>
          </p:cNvSpPr>
          <p:nvPr>
            <p:ph type="ftr" sz="quarter" idx="11"/>
          </p:nvPr>
        </p:nvSpPr>
        <p:spPr/>
        <p:txBody>
          <a:bodyPr/>
          <a:lstStyle>
            <a:lvl1pPr>
              <a:defRPr/>
            </a:lvl1pPr>
          </a:lstStyle>
          <a:p>
            <a:endParaRPr lang="nb-NO" altLang="nb-NO"/>
          </a:p>
        </p:txBody>
      </p:sp>
      <p:sp>
        <p:nvSpPr>
          <p:cNvPr id="6" name="Rectangle 6"/>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591462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ransje 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rIns="36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accent1"/>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184568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ransje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accent1"/>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244935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Grønn 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accent2"/>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1029522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ønn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accent2"/>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435206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Grå 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accent3"/>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2566531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å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accent3"/>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2103127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395291" y="573528"/>
            <a:ext cx="8353425" cy="48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Overskrift</a:t>
            </a:r>
          </a:p>
        </p:txBody>
      </p:sp>
      <p:sp>
        <p:nvSpPr>
          <p:cNvPr id="1028" name="Rectangle 3"/>
          <p:cNvSpPr>
            <a:spLocks noGrp="1" noChangeArrowheads="1"/>
          </p:cNvSpPr>
          <p:nvPr>
            <p:ph type="body" idx="1"/>
          </p:nvPr>
        </p:nvSpPr>
        <p:spPr bwMode="auto">
          <a:xfrm>
            <a:off x="395291" y="1059656"/>
            <a:ext cx="835342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000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2" name="Rectangle 4"/>
          <p:cNvSpPr>
            <a:spLocks noGrp="1" noChangeArrowheads="1"/>
          </p:cNvSpPr>
          <p:nvPr>
            <p:ph type="dt" sz="half" idx="2"/>
          </p:nvPr>
        </p:nvSpPr>
        <p:spPr bwMode="auto">
          <a:xfrm>
            <a:off x="395288" y="4683919"/>
            <a:ext cx="86434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solidFill>
                  <a:schemeClr val="accent2"/>
                </a:solidFill>
                <a:latin typeface="+mn-lt"/>
                <a:ea typeface="+mn-ea"/>
                <a:cs typeface="Arial" charset="0"/>
              </a:defRPr>
            </a:lvl1pPr>
          </a:lstStyle>
          <a:p>
            <a:pPr>
              <a:defRPr/>
            </a:pPr>
            <a:endParaRPr lang="nb-NO"/>
          </a:p>
        </p:txBody>
      </p:sp>
      <p:sp>
        <p:nvSpPr>
          <p:cNvPr id="1029" name="Rectangle 5"/>
          <p:cNvSpPr>
            <a:spLocks noGrp="1" noChangeArrowheads="1"/>
          </p:cNvSpPr>
          <p:nvPr>
            <p:ph type="ftr" sz="quarter" idx="3"/>
          </p:nvPr>
        </p:nvSpPr>
        <p:spPr bwMode="auto">
          <a:xfrm>
            <a:off x="1403648" y="4683919"/>
            <a:ext cx="38317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a:solidFill>
                  <a:schemeClr val="accent2"/>
                </a:solidFill>
                <a:latin typeface="+mn-lt"/>
                <a:cs typeface="Arial" pitchFamily="34" charset="0"/>
              </a:defRPr>
            </a:lvl1pPr>
          </a:lstStyle>
          <a:p>
            <a:endParaRPr lang="nb-NO" altLang="nb-NO"/>
          </a:p>
        </p:txBody>
      </p:sp>
      <p:sp>
        <p:nvSpPr>
          <p:cNvPr id="1030" name="Rectangle 6"/>
          <p:cNvSpPr>
            <a:spLocks noGrp="1" noChangeArrowheads="1"/>
          </p:cNvSpPr>
          <p:nvPr>
            <p:ph type="sldNum" sz="quarter" idx="4"/>
          </p:nvPr>
        </p:nvSpPr>
        <p:spPr bwMode="auto">
          <a:xfrm>
            <a:off x="5436096" y="4683919"/>
            <a:ext cx="121254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solidFill>
                  <a:schemeClr val="accent2"/>
                </a:solidFill>
                <a:latin typeface="+mn-lt"/>
                <a:ea typeface="+mn-ea"/>
                <a:cs typeface="Arial" pitchFamily="34" charset="0"/>
              </a:defRPr>
            </a:lvl1pPr>
          </a:lstStyle>
          <a:p>
            <a:pPr>
              <a:defRPr/>
            </a:pPr>
            <a:endParaRPr lang="nb-NO"/>
          </a:p>
        </p:txBody>
      </p:sp>
      <p:pic>
        <p:nvPicPr>
          <p:cNvPr id="9" name="Bilde 8"/>
          <p:cNvPicPr>
            <a:picLocks noChangeAspect="1"/>
          </p:cNvPicPr>
          <p:nvPr userDrawn="1"/>
        </p:nvPicPr>
        <p:blipFill rotWithShape="1">
          <a:blip r:embed="rId22" cstate="print">
            <a:extLst>
              <a:ext uri="{28A0092B-C50C-407E-A947-70E740481C1C}">
                <a14:useLocalDpi xmlns:a14="http://schemas.microsoft.com/office/drawing/2010/main"/>
              </a:ext>
            </a:extLst>
          </a:blip>
          <a:srcRect t="35208" b="35004"/>
          <a:stretch/>
        </p:blipFill>
        <p:spPr>
          <a:xfrm>
            <a:off x="6832168" y="4569620"/>
            <a:ext cx="2119221" cy="446088"/>
          </a:xfrm>
          <a:prstGeom prst="rect">
            <a:avLst/>
          </a:prstGeom>
        </p:spPr>
      </p:pic>
    </p:spTree>
  </p:cSld>
  <p:clrMap bg1="lt1" tx1="dk1" bg2="lt2" tx2="dk2" accent1="accent1" accent2="accent2" accent3="accent3" accent4="accent4" accent5="accent5" accent6="accent6" hlink="hlink" folHlink="folHlink"/>
  <p:sldLayoutIdLst>
    <p:sldLayoutId id="2147483999" r:id="rId1"/>
    <p:sldLayoutId id="2147483985" r:id="rId2"/>
    <p:sldLayoutId id="2147483986" r:id="rId3"/>
    <p:sldLayoutId id="2147484000" r:id="rId4"/>
    <p:sldLayoutId id="2147484005" r:id="rId5"/>
    <p:sldLayoutId id="2147484001" r:id="rId6"/>
    <p:sldLayoutId id="2147484006" r:id="rId7"/>
    <p:sldLayoutId id="2147484002" r:id="rId8"/>
    <p:sldLayoutId id="2147484008" r:id="rId9"/>
    <p:sldLayoutId id="2147484003" r:id="rId10"/>
    <p:sldLayoutId id="2147484007" r:id="rId11"/>
    <p:sldLayoutId id="2147484004" r:id="rId12"/>
    <p:sldLayoutId id="2147484009" r:id="rId13"/>
    <p:sldLayoutId id="2147483991" r:id="rId14"/>
    <p:sldLayoutId id="2147483987" r:id="rId15"/>
    <p:sldLayoutId id="2147483988" r:id="rId16"/>
    <p:sldLayoutId id="2147483990" r:id="rId17"/>
    <p:sldLayoutId id="2147483996" r:id="rId18"/>
    <p:sldLayoutId id="2147483997" r:id="rId19"/>
    <p:sldLayoutId id="2147483998" r:id="rId20"/>
  </p:sldLayoutIdLst>
  <p:hf sldNum="0" hdr="0" ftr="0" dt="0"/>
  <p:txStyles>
    <p:titleStyle>
      <a:lvl1pPr algn="l" rtl="0" eaLnBrk="1" fontAlgn="base" hangingPunct="1">
        <a:spcBef>
          <a:spcPct val="0"/>
        </a:spcBef>
        <a:spcAft>
          <a:spcPct val="0"/>
        </a:spcAft>
        <a:defRPr sz="3200">
          <a:solidFill>
            <a:schemeClr val="accent1"/>
          </a:solidFill>
          <a:latin typeface="Calibri"/>
          <a:ea typeface="ＭＳ Ｐゴシック" charset="0"/>
          <a:cs typeface="Apple Chancery"/>
        </a:defRPr>
      </a:lvl1pPr>
      <a:lvl2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2pPr>
      <a:lvl3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3pPr>
      <a:lvl4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4pPr>
      <a:lvl5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5pPr>
      <a:lvl6pPr marL="457200" algn="l" rtl="0" eaLnBrk="1" fontAlgn="base" hangingPunct="1">
        <a:spcBef>
          <a:spcPct val="0"/>
        </a:spcBef>
        <a:spcAft>
          <a:spcPct val="0"/>
        </a:spcAft>
        <a:defRPr sz="3200" b="1">
          <a:solidFill>
            <a:srgbClr val="B72B16"/>
          </a:solidFill>
          <a:latin typeface="Arial" charset="0"/>
          <a:cs typeface="Arial" charset="0"/>
        </a:defRPr>
      </a:lvl6pPr>
      <a:lvl7pPr marL="914400" algn="l" rtl="0" eaLnBrk="1" fontAlgn="base" hangingPunct="1">
        <a:spcBef>
          <a:spcPct val="0"/>
        </a:spcBef>
        <a:spcAft>
          <a:spcPct val="0"/>
        </a:spcAft>
        <a:defRPr sz="3200" b="1">
          <a:solidFill>
            <a:srgbClr val="B72B16"/>
          </a:solidFill>
          <a:latin typeface="Arial" charset="0"/>
          <a:cs typeface="Arial" charset="0"/>
        </a:defRPr>
      </a:lvl7pPr>
      <a:lvl8pPr marL="1371600" algn="l" rtl="0" eaLnBrk="1" fontAlgn="base" hangingPunct="1">
        <a:spcBef>
          <a:spcPct val="0"/>
        </a:spcBef>
        <a:spcAft>
          <a:spcPct val="0"/>
        </a:spcAft>
        <a:defRPr sz="3200" b="1">
          <a:solidFill>
            <a:srgbClr val="B72B16"/>
          </a:solidFill>
          <a:latin typeface="Arial" charset="0"/>
          <a:cs typeface="Arial" charset="0"/>
        </a:defRPr>
      </a:lvl8pPr>
      <a:lvl9pPr marL="1828800" algn="l" rtl="0" eaLnBrk="1" fontAlgn="base" hangingPunct="1">
        <a:spcBef>
          <a:spcPct val="0"/>
        </a:spcBef>
        <a:spcAft>
          <a:spcPct val="0"/>
        </a:spcAft>
        <a:defRPr sz="3200" b="1">
          <a:solidFill>
            <a:srgbClr val="B72B16"/>
          </a:solidFill>
          <a:latin typeface="Arial" charset="0"/>
          <a:cs typeface="Arial"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000">
          <a:solidFill>
            <a:schemeClr val="tx1"/>
          </a:solidFill>
          <a:latin typeface="+mn-lt"/>
          <a:ea typeface="ＭＳ Ｐゴシック" charset="-128"/>
          <a:cs typeface="Arial" pitchFamily="34" charset="0"/>
        </a:defRPr>
      </a:lvl2pPr>
      <a:lvl3pPr marL="11430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3pPr>
      <a:lvl4pPr marL="16002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4pPr>
      <a:lvl5pPr marL="20574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5pPr>
      <a:lvl6pPr marL="2514600" indent="-228600" algn="l" rtl="0" eaLnBrk="1" fontAlgn="base" hangingPunct="1">
        <a:spcBef>
          <a:spcPct val="20000"/>
        </a:spcBef>
        <a:spcAft>
          <a:spcPct val="0"/>
        </a:spcAft>
        <a:buChar char="»"/>
        <a:defRPr sz="2000">
          <a:solidFill>
            <a:srgbClr val="4B4B4B"/>
          </a:solidFill>
          <a:latin typeface="+mn-lt"/>
          <a:cs typeface="+mn-cs"/>
        </a:defRPr>
      </a:lvl6pPr>
      <a:lvl7pPr marL="2971800" indent="-228600" algn="l" rtl="0" eaLnBrk="1" fontAlgn="base" hangingPunct="1">
        <a:spcBef>
          <a:spcPct val="20000"/>
        </a:spcBef>
        <a:spcAft>
          <a:spcPct val="0"/>
        </a:spcAft>
        <a:buChar char="»"/>
        <a:defRPr sz="2000">
          <a:solidFill>
            <a:srgbClr val="4B4B4B"/>
          </a:solidFill>
          <a:latin typeface="+mn-lt"/>
          <a:cs typeface="+mn-cs"/>
        </a:defRPr>
      </a:lvl7pPr>
      <a:lvl8pPr marL="3429000" indent="-228600" algn="l" rtl="0" eaLnBrk="1" fontAlgn="base" hangingPunct="1">
        <a:spcBef>
          <a:spcPct val="20000"/>
        </a:spcBef>
        <a:spcAft>
          <a:spcPct val="0"/>
        </a:spcAft>
        <a:buChar char="»"/>
        <a:defRPr sz="2000">
          <a:solidFill>
            <a:srgbClr val="4B4B4B"/>
          </a:solidFill>
          <a:latin typeface="+mn-lt"/>
          <a:cs typeface="+mn-cs"/>
        </a:defRPr>
      </a:lvl8pPr>
      <a:lvl9pPr marL="3886200" indent="-228600" algn="l" rtl="0" eaLnBrk="1" fontAlgn="base" hangingPunct="1">
        <a:spcBef>
          <a:spcPct val="20000"/>
        </a:spcBef>
        <a:spcAft>
          <a:spcPct val="0"/>
        </a:spcAft>
        <a:buChar char="»"/>
        <a:defRPr sz="2000">
          <a:solidFill>
            <a:srgbClr val="4B4B4B"/>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imdi.no/"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imdi.no/tall-og-statistikk/steder/K1740/befolkning/befolkning_opprinnelsesland"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skl.se/integrationsocialomsorg/asylochflyktingmottagandeintegration/idebankforintegrationsarbetet/arbetsmarknadsochutbildningsinsatser/arbetsmarknadsochutbildningsinsatsernyanlandasetablering/starktsamarbetemellanaktorergorattflernyanlandastannarkvariare.25528.html"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e 7"/>
          <p:cNvGrpSpPr/>
          <p:nvPr/>
        </p:nvGrpSpPr>
        <p:grpSpPr>
          <a:xfrm>
            <a:off x="-828600" y="483518"/>
            <a:ext cx="756592" cy="658525"/>
            <a:chOff x="-756592" y="483518"/>
            <a:chExt cx="756592" cy="658525"/>
          </a:xfrm>
        </p:grpSpPr>
        <p:sp>
          <p:nvSpPr>
            <p:cNvPr id="7" name="TekstSylinder 6"/>
            <p:cNvSpPr txBox="1"/>
            <p:nvPr/>
          </p:nvSpPr>
          <p:spPr>
            <a:xfrm>
              <a:off x="-756592" y="483518"/>
              <a:ext cx="756592" cy="569387"/>
            </a:xfrm>
            <a:prstGeom prst="rect">
              <a:avLst/>
            </a:prstGeom>
            <a:noFill/>
          </p:spPr>
          <p:txBody>
            <a:bodyPr wrap="square" rtlCol="0">
              <a:spAutoFit/>
            </a:bodyPr>
            <a:lstStyle/>
            <a:p>
              <a:r>
                <a:rPr lang="nb-NO" sz="800">
                  <a:latin typeface="+mn-lt"/>
                </a:rPr>
                <a:t>Vel side-utforming med knappen</a:t>
              </a:r>
            </a:p>
            <a:p>
              <a:endParaRPr lang="nn-NO" sz="700" err="1">
                <a:latin typeface="+mn-lt"/>
              </a:endParaRPr>
            </a:p>
          </p:txBody>
        </p:sp>
        <p:pic>
          <p:nvPicPr>
            <p:cNvPr id="1028" name="Picture 4" descr="C:\Users\DAN-ER~1.AGG\AppData\Local\Temp\SNAGHTML3a42349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51" y="915566"/>
              <a:ext cx="595310" cy="22647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tel 1"/>
          <p:cNvSpPr>
            <a:spLocks noGrp="1"/>
          </p:cNvSpPr>
          <p:nvPr>
            <p:ph type="ctrTitle"/>
          </p:nvPr>
        </p:nvSpPr>
        <p:spPr>
          <a:xfrm>
            <a:off x="395288" y="3651870"/>
            <a:ext cx="8352928" cy="648072"/>
          </a:xfrm>
        </p:spPr>
        <p:txBody>
          <a:bodyPr/>
          <a:lstStyle/>
          <a:p>
            <a:r>
              <a:rPr lang="nb-NO"/>
              <a:t>Innvandring, inkludering og lokal utvikling</a:t>
            </a:r>
            <a:endParaRPr lang="nn-NO"/>
          </a:p>
        </p:txBody>
      </p:sp>
      <p:sp>
        <p:nvSpPr>
          <p:cNvPr id="3" name="Undertittel 2"/>
          <p:cNvSpPr>
            <a:spLocks noGrp="1"/>
          </p:cNvSpPr>
          <p:nvPr>
            <p:ph type="subTitle" idx="1"/>
          </p:nvPr>
        </p:nvSpPr>
        <p:spPr>
          <a:xfrm>
            <a:off x="395288" y="4228207"/>
            <a:ext cx="8352928" cy="432048"/>
          </a:xfrm>
        </p:spPr>
        <p:txBody>
          <a:bodyPr/>
          <a:lstStyle/>
          <a:p>
            <a:r>
              <a:rPr lang="nn-NO"/>
              <a:t>Namsskogan, 2. april 2019. Hildegunn Nordtug og Marianne Solbakken</a:t>
            </a:r>
          </a:p>
        </p:txBody>
      </p:sp>
      <p:pic>
        <p:nvPicPr>
          <p:cNvPr id="6" name="Plassholder for bilde 5" descr="Et bilde som inneholder himmel, utendørs, gress, felt&#10;&#10;Automatisk generert beskrivelse">
            <a:extLst>
              <a:ext uri="{FF2B5EF4-FFF2-40B4-BE49-F238E27FC236}">
                <a16:creationId xmlns:a16="http://schemas.microsoft.com/office/drawing/2014/main" id="{EA504190-E32A-46C5-B175-2B8CF2AC53C5}"/>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t="24142" b="27590"/>
          <a:stretch/>
        </p:blipFill>
        <p:spPr>
          <a:xfrm>
            <a:off x="235631" y="252979"/>
            <a:ext cx="8353425" cy="3240087"/>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9B99AB-A513-4988-B40E-B5330C61B235}"/>
              </a:ext>
            </a:extLst>
          </p:cNvPr>
          <p:cNvSpPr>
            <a:spLocks noGrp="1"/>
          </p:cNvSpPr>
          <p:nvPr>
            <p:ph type="title"/>
          </p:nvPr>
        </p:nvSpPr>
        <p:spPr/>
        <p:txBody>
          <a:bodyPr/>
          <a:lstStyle/>
          <a:p>
            <a:endParaRPr lang="nb-NO"/>
          </a:p>
        </p:txBody>
      </p:sp>
      <p:pic>
        <p:nvPicPr>
          <p:cNvPr id="6" name="Plassholder for innhold 5">
            <a:extLst>
              <a:ext uri="{FF2B5EF4-FFF2-40B4-BE49-F238E27FC236}">
                <a16:creationId xmlns:a16="http://schemas.microsoft.com/office/drawing/2014/main" id="{E54D148B-5D57-436F-BF0A-E16AA3AB8AC7}"/>
              </a:ext>
            </a:extLst>
          </p:cNvPr>
          <p:cNvPicPr>
            <a:picLocks noGrp="1" noChangeAspect="1"/>
          </p:cNvPicPr>
          <p:nvPr>
            <p:ph idx="1"/>
          </p:nvPr>
        </p:nvPicPr>
        <p:blipFill>
          <a:blip r:embed="rId3"/>
          <a:stretch>
            <a:fillRect/>
          </a:stretch>
        </p:blipFill>
        <p:spPr>
          <a:xfrm>
            <a:off x="395284" y="816592"/>
            <a:ext cx="5256553" cy="3511550"/>
          </a:xfrm>
          <a:prstGeom prst="rect">
            <a:avLst/>
          </a:prstGeom>
        </p:spPr>
      </p:pic>
      <p:sp>
        <p:nvSpPr>
          <p:cNvPr id="7" name="Oval 12">
            <a:extLst>
              <a:ext uri="{FF2B5EF4-FFF2-40B4-BE49-F238E27FC236}">
                <a16:creationId xmlns:a16="http://schemas.microsoft.com/office/drawing/2014/main" id="{D6CFFD81-8E21-488A-B1EA-63EBAEB50AC5}"/>
              </a:ext>
            </a:extLst>
          </p:cNvPr>
          <p:cNvSpPr>
            <a:spLocks noChangeAspect="1"/>
          </p:cNvSpPr>
          <p:nvPr/>
        </p:nvSpPr>
        <p:spPr>
          <a:xfrm>
            <a:off x="5796635" y="940509"/>
            <a:ext cx="2807283" cy="2840650"/>
          </a:xfrm>
          <a:prstGeom prst="ellipse">
            <a:avLst/>
          </a:prstGeom>
          <a:solidFill>
            <a:schemeClr val="accent1"/>
          </a:solidFill>
          <a:ln>
            <a:solidFill>
              <a:srgbClr val="B72B1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200"/>
          </a:p>
          <a:p>
            <a:pPr algn="ctr"/>
            <a:r>
              <a:rPr lang="nb-NO" sz="1200"/>
              <a:t>Innvandrere har samme yrkesstolthet som norske, folk vil jobbe!</a:t>
            </a:r>
          </a:p>
          <a:p>
            <a:pPr marL="285750" indent="-285750" algn="ctr">
              <a:buFontTx/>
              <a:buChar char="-"/>
            </a:pPr>
            <a:endParaRPr lang="nb-NO" sz="1200"/>
          </a:p>
          <a:p>
            <a:pPr algn="ctr"/>
            <a:endParaRPr lang="nb-NO" sz="1200"/>
          </a:p>
          <a:p>
            <a:pPr algn="ctr"/>
            <a:r>
              <a:rPr lang="nb-NO" sz="1200"/>
              <a:t>Bjørnar Myrvold, Totalprosjekt</a:t>
            </a:r>
          </a:p>
        </p:txBody>
      </p:sp>
      <p:sp>
        <p:nvSpPr>
          <p:cNvPr id="3" name="TekstSylinder 2">
            <a:extLst>
              <a:ext uri="{FF2B5EF4-FFF2-40B4-BE49-F238E27FC236}">
                <a16:creationId xmlns:a16="http://schemas.microsoft.com/office/drawing/2014/main" id="{0CA0EC02-A808-4115-A245-011D574693C4}"/>
              </a:ext>
            </a:extLst>
          </p:cNvPr>
          <p:cNvSpPr txBox="1"/>
          <p:nvPr/>
        </p:nvSpPr>
        <p:spPr>
          <a:xfrm>
            <a:off x="2489537" y="4326908"/>
            <a:ext cx="3162300" cy="246221"/>
          </a:xfrm>
          <a:prstGeom prst="rect">
            <a:avLst/>
          </a:prstGeom>
          <a:noFill/>
        </p:spPr>
        <p:txBody>
          <a:bodyPr wrap="square" rtlCol="0">
            <a:spAutoFit/>
          </a:bodyPr>
          <a:lstStyle/>
          <a:p>
            <a:pPr algn="r"/>
            <a:r>
              <a:rPr lang="nb-NO" sz="1000">
                <a:latin typeface="+mn-lt"/>
              </a:rPr>
              <a:t>Namdalsavisa, 21. juli 2017. Foto Stein Nervik</a:t>
            </a:r>
          </a:p>
        </p:txBody>
      </p:sp>
    </p:spTree>
    <p:extLst>
      <p:ext uri="{BB962C8B-B14F-4D97-AF65-F5344CB8AC3E}">
        <p14:creationId xmlns:p14="http://schemas.microsoft.com/office/powerpoint/2010/main" val="1504244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1B7AFF-D0A1-4259-8975-D667E7CDF0BA}"/>
              </a:ext>
            </a:extLst>
          </p:cNvPr>
          <p:cNvSpPr>
            <a:spLocks noGrp="1"/>
          </p:cNvSpPr>
          <p:nvPr>
            <p:ph type="title"/>
          </p:nvPr>
        </p:nvSpPr>
        <p:spPr/>
        <p:txBody>
          <a:bodyPr/>
          <a:lstStyle/>
          <a:p>
            <a:r>
              <a:rPr lang="nb-NO"/>
              <a:t>Dagens quiz:</a:t>
            </a:r>
          </a:p>
        </p:txBody>
      </p:sp>
      <p:sp>
        <p:nvSpPr>
          <p:cNvPr id="3" name="Plassholder for innhold 2">
            <a:extLst>
              <a:ext uri="{FF2B5EF4-FFF2-40B4-BE49-F238E27FC236}">
                <a16:creationId xmlns:a16="http://schemas.microsoft.com/office/drawing/2014/main" id="{0C395840-6962-4905-833C-141CAC5D35A9}"/>
              </a:ext>
            </a:extLst>
          </p:cNvPr>
          <p:cNvSpPr>
            <a:spLocks noGrp="1"/>
          </p:cNvSpPr>
          <p:nvPr>
            <p:ph idx="1"/>
          </p:nvPr>
        </p:nvSpPr>
        <p:spPr>
          <a:xfrm>
            <a:off x="395291" y="1059656"/>
            <a:ext cx="8353425" cy="3701530"/>
          </a:xfrm>
        </p:spPr>
        <p:txBody>
          <a:bodyPr/>
          <a:lstStyle/>
          <a:p>
            <a:r>
              <a:rPr lang="nb-NO" dirty="0"/>
              <a:t>Hvor mange innvandrere bodde det i Namsskogan 1.1. 2018</a:t>
            </a:r>
          </a:p>
          <a:p>
            <a:pPr lvl="1"/>
            <a:r>
              <a:rPr lang="nb-NO" dirty="0"/>
              <a:t>103 personer, dvs. 11,5 prosent av befolkningen (knapt prosent fire prosent for ti år siden)</a:t>
            </a:r>
          </a:p>
          <a:p>
            <a:pPr marL="0" indent="0">
              <a:buNone/>
            </a:pPr>
            <a:endParaRPr lang="nb-NO" dirty="0"/>
          </a:p>
          <a:p>
            <a:r>
              <a:rPr lang="nb-NO" dirty="0"/>
              <a:t>Hvor mange har flyttet til Namsskogan de siste 10 årene (2008-2018)</a:t>
            </a:r>
          </a:p>
          <a:p>
            <a:pPr lvl="1"/>
            <a:r>
              <a:rPr lang="nb-NO" dirty="0"/>
              <a:t>507 personer (429 innenlands og 78 fra utlandet) </a:t>
            </a:r>
          </a:p>
          <a:p>
            <a:pPr lvl="1"/>
            <a:r>
              <a:rPr lang="nb-NO" dirty="0"/>
              <a:t>476 har flyttet ut i samme periode (18 direkte til utlandet)</a:t>
            </a:r>
          </a:p>
          <a:p>
            <a:pPr lvl="1"/>
            <a:r>
              <a:rPr lang="nb-NO" dirty="0"/>
              <a:t>Nedgang skyldes flere døde enn fødte</a:t>
            </a:r>
          </a:p>
          <a:p>
            <a:pPr lvl="1"/>
            <a:r>
              <a:rPr lang="nb-NO" dirty="0"/>
              <a:t>I 2017 flyttet 81 til kommunen (47 personer flyttet fra)</a:t>
            </a:r>
          </a:p>
          <a:p>
            <a:pPr lvl="1"/>
            <a:r>
              <a:rPr lang="nb-NO" dirty="0"/>
              <a:t>I 2018 flyttet 37 til kommunen (66 personer flyttet fra)</a:t>
            </a:r>
          </a:p>
        </p:txBody>
      </p:sp>
    </p:spTree>
    <p:extLst>
      <p:ext uri="{BB962C8B-B14F-4D97-AF65-F5344CB8AC3E}">
        <p14:creationId xmlns:p14="http://schemas.microsoft.com/office/powerpoint/2010/main" val="42775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D7874D-15B9-4640-A30D-E6296FC69DD6}"/>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1B8F6A37-1D8B-4934-9C93-32C190FDE868}"/>
              </a:ext>
            </a:extLst>
          </p:cNvPr>
          <p:cNvSpPr>
            <a:spLocks noGrp="1"/>
          </p:cNvSpPr>
          <p:nvPr>
            <p:ph idx="1"/>
          </p:nvPr>
        </p:nvSpPr>
        <p:spPr/>
        <p:txBody>
          <a:bodyPr/>
          <a:lstStyle/>
          <a:p>
            <a:endParaRPr lang="nb-NO"/>
          </a:p>
          <a:p>
            <a:endParaRPr lang="nb-NO"/>
          </a:p>
          <a:p>
            <a:pPr marL="0" indent="0">
              <a:buNone/>
            </a:pPr>
            <a:endParaRPr lang="nb-NO">
              <a:hlinkClick r:id="rId3"/>
            </a:endParaRPr>
          </a:p>
          <a:p>
            <a:pPr marL="0" indent="0">
              <a:buNone/>
            </a:pPr>
            <a:endParaRPr lang="nb-NO">
              <a:hlinkClick r:id="rId3"/>
            </a:endParaRPr>
          </a:p>
          <a:p>
            <a:pPr marL="0" indent="0" algn="ctr">
              <a:buNone/>
            </a:pPr>
            <a:r>
              <a:rPr lang="nb-NO">
                <a:hlinkClick r:id="rId3"/>
              </a:rPr>
              <a:t>www.imdi.no</a:t>
            </a:r>
            <a:r>
              <a:rPr lang="nb-NO"/>
              <a:t> </a:t>
            </a:r>
          </a:p>
        </p:txBody>
      </p:sp>
    </p:spTree>
    <p:extLst>
      <p:ext uri="{BB962C8B-B14F-4D97-AF65-F5344CB8AC3E}">
        <p14:creationId xmlns:p14="http://schemas.microsoft.com/office/powerpoint/2010/main" val="3052540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38586E-9ED9-4862-B428-07C4ACF53ACB}"/>
              </a:ext>
            </a:extLst>
          </p:cNvPr>
          <p:cNvSpPr>
            <a:spLocks noGrp="1"/>
          </p:cNvSpPr>
          <p:nvPr>
            <p:ph type="title"/>
          </p:nvPr>
        </p:nvSpPr>
        <p:spPr>
          <a:xfrm>
            <a:off x="395287" y="550552"/>
            <a:ext cx="8353425" cy="486128"/>
          </a:xfrm>
        </p:spPr>
        <p:txBody>
          <a:bodyPr/>
          <a:lstStyle/>
          <a:p>
            <a:r>
              <a:rPr lang="nb-NO"/>
              <a:t>Folk i Namsskogan kommer fra mange steder </a:t>
            </a:r>
          </a:p>
        </p:txBody>
      </p:sp>
      <p:sp>
        <p:nvSpPr>
          <p:cNvPr id="5" name="TekstSylinder 4">
            <a:extLst>
              <a:ext uri="{FF2B5EF4-FFF2-40B4-BE49-F238E27FC236}">
                <a16:creationId xmlns:a16="http://schemas.microsoft.com/office/drawing/2014/main" id="{6952307C-25A3-4574-9546-A2F203EFE33B}"/>
              </a:ext>
            </a:extLst>
          </p:cNvPr>
          <p:cNvSpPr txBox="1"/>
          <p:nvPr/>
        </p:nvSpPr>
        <p:spPr>
          <a:xfrm>
            <a:off x="5292080" y="3795886"/>
            <a:ext cx="2880320" cy="553998"/>
          </a:xfrm>
          <a:prstGeom prst="rect">
            <a:avLst/>
          </a:prstGeom>
          <a:noFill/>
        </p:spPr>
        <p:txBody>
          <a:bodyPr wrap="square" rtlCol="0">
            <a:spAutoFit/>
          </a:bodyPr>
          <a:lstStyle/>
          <a:p>
            <a:r>
              <a:rPr lang="nb-NO" sz="1000">
                <a:latin typeface="+mn-lt"/>
              </a:rPr>
              <a:t>Figur: </a:t>
            </a:r>
            <a:r>
              <a:rPr lang="nb-NO" sz="1000">
                <a:latin typeface="+mn-lt"/>
                <a:hlinkClick r:id="rId3"/>
              </a:rPr>
              <a:t>https://www.imdi.no/tall-og-statistikk/steder/K1740/befolkning/befolkning_opprinnelsesland</a:t>
            </a:r>
            <a:r>
              <a:rPr lang="nb-NO" sz="1000">
                <a:latin typeface="+mn-lt"/>
              </a:rPr>
              <a:t> (Tall pr. 1.1.2018) </a:t>
            </a:r>
          </a:p>
        </p:txBody>
      </p:sp>
      <p:pic>
        <p:nvPicPr>
          <p:cNvPr id="8" name="Plassholder for innhold 7">
            <a:extLst>
              <a:ext uri="{FF2B5EF4-FFF2-40B4-BE49-F238E27FC236}">
                <a16:creationId xmlns:a16="http://schemas.microsoft.com/office/drawing/2014/main" id="{E652CF0C-9A02-41A0-9169-96F899CEDD58}"/>
              </a:ext>
            </a:extLst>
          </p:cNvPr>
          <p:cNvPicPr>
            <a:picLocks noGrp="1" noChangeAspect="1"/>
          </p:cNvPicPr>
          <p:nvPr>
            <p:ph idx="1"/>
          </p:nvPr>
        </p:nvPicPr>
        <p:blipFill>
          <a:blip r:embed="rId4"/>
          <a:stretch>
            <a:fillRect/>
          </a:stretch>
        </p:blipFill>
        <p:spPr>
          <a:xfrm>
            <a:off x="611560" y="1203598"/>
            <a:ext cx="4547036" cy="3511550"/>
          </a:xfrm>
          <a:prstGeom prst="rect">
            <a:avLst/>
          </a:prstGeom>
        </p:spPr>
      </p:pic>
    </p:spTree>
    <p:extLst>
      <p:ext uri="{BB962C8B-B14F-4D97-AF65-F5344CB8AC3E}">
        <p14:creationId xmlns:p14="http://schemas.microsoft.com/office/powerpoint/2010/main" val="1741838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A1D7A2-C25A-4D49-8AB5-B79C307FB180}"/>
              </a:ext>
            </a:extLst>
          </p:cNvPr>
          <p:cNvSpPr>
            <a:spLocks noGrp="1"/>
          </p:cNvSpPr>
          <p:nvPr>
            <p:ph type="title"/>
          </p:nvPr>
        </p:nvSpPr>
        <p:spPr/>
        <p:txBody>
          <a:bodyPr/>
          <a:lstStyle/>
          <a:p>
            <a:r>
              <a:rPr lang="nb-NO"/>
              <a:t>Befolkningens (30-66 år) utdanning</a:t>
            </a:r>
          </a:p>
        </p:txBody>
      </p:sp>
      <p:pic>
        <p:nvPicPr>
          <p:cNvPr id="4" name="Plassholder for innhold 3">
            <a:extLst>
              <a:ext uri="{FF2B5EF4-FFF2-40B4-BE49-F238E27FC236}">
                <a16:creationId xmlns:a16="http://schemas.microsoft.com/office/drawing/2014/main" id="{F28DE91D-07B9-43E2-A329-BE6CFDAC5390}"/>
              </a:ext>
            </a:extLst>
          </p:cNvPr>
          <p:cNvPicPr>
            <a:picLocks noGrp="1" noChangeAspect="1"/>
          </p:cNvPicPr>
          <p:nvPr>
            <p:ph idx="1"/>
          </p:nvPr>
        </p:nvPicPr>
        <p:blipFill>
          <a:blip r:embed="rId3"/>
          <a:stretch>
            <a:fillRect/>
          </a:stretch>
        </p:blipFill>
        <p:spPr>
          <a:xfrm>
            <a:off x="539552" y="1131590"/>
            <a:ext cx="5332043" cy="3246398"/>
          </a:xfrm>
          <a:prstGeom prst="rect">
            <a:avLst/>
          </a:prstGeom>
        </p:spPr>
      </p:pic>
    </p:spTree>
    <p:extLst>
      <p:ext uri="{BB962C8B-B14F-4D97-AF65-F5344CB8AC3E}">
        <p14:creationId xmlns:p14="http://schemas.microsoft.com/office/powerpoint/2010/main" val="262571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56B959-53A0-4E83-9083-EB9565343F18}"/>
              </a:ext>
            </a:extLst>
          </p:cNvPr>
          <p:cNvSpPr>
            <a:spLocks noGrp="1"/>
          </p:cNvSpPr>
          <p:nvPr>
            <p:ph type="title"/>
          </p:nvPr>
        </p:nvSpPr>
        <p:spPr/>
        <p:txBody>
          <a:bodyPr/>
          <a:lstStyle/>
          <a:p>
            <a:r>
              <a:rPr lang="nb-NO"/>
              <a:t>Barn etter alder</a:t>
            </a:r>
          </a:p>
        </p:txBody>
      </p:sp>
      <p:pic>
        <p:nvPicPr>
          <p:cNvPr id="4" name="Plassholder for innhold 3">
            <a:extLst>
              <a:ext uri="{FF2B5EF4-FFF2-40B4-BE49-F238E27FC236}">
                <a16:creationId xmlns:a16="http://schemas.microsoft.com/office/drawing/2014/main" id="{8C5D295F-F228-4A67-AB1E-05C65C8FD8D5}"/>
              </a:ext>
            </a:extLst>
          </p:cNvPr>
          <p:cNvPicPr>
            <a:picLocks noGrp="1" noChangeAspect="1"/>
          </p:cNvPicPr>
          <p:nvPr>
            <p:ph idx="1"/>
          </p:nvPr>
        </p:nvPicPr>
        <p:blipFill>
          <a:blip r:embed="rId3"/>
          <a:stretch>
            <a:fillRect/>
          </a:stretch>
        </p:blipFill>
        <p:spPr>
          <a:xfrm>
            <a:off x="449762" y="1229460"/>
            <a:ext cx="5501276" cy="3511550"/>
          </a:xfrm>
          <a:prstGeom prst="rect">
            <a:avLst/>
          </a:prstGeom>
        </p:spPr>
      </p:pic>
    </p:spTree>
    <p:extLst>
      <p:ext uri="{BB962C8B-B14F-4D97-AF65-F5344CB8AC3E}">
        <p14:creationId xmlns:p14="http://schemas.microsoft.com/office/powerpoint/2010/main" val="3146258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2E3CA2-91D2-49C1-8748-3D35778DBD98}"/>
              </a:ext>
            </a:extLst>
          </p:cNvPr>
          <p:cNvSpPr>
            <a:spLocks noGrp="1"/>
          </p:cNvSpPr>
          <p:nvPr>
            <p:ph type="title"/>
          </p:nvPr>
        </p:nvSpPr>
        <p:spPr/>
        <p:txBody>
          <a:bodyPr/>
          <a:lstStyle/>
          <a:p>
            <a:r>
              <a:rPr lang="nb-NO"/>
              <a:t>Er alle tilflyttere like mye verdt?</a:t>
            </a:r>
          </a:p>
        </p:txBody>
      </p:sp>
    </p:spTree>
    <p:extLst>
      <p:ext uri="{BB962C8B-B14F-4D97-AF65-F5344CB8AC3E}">
        <p14:creationId xmlns:p14="http://schemas.microsoft.com/office/powerpoint/2010/main" val="3079983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CB85401-602F-40B8-A4E1-1974B1EAEA56}"/>
              </a:ext>
            </a:extLst>
          </p:cNvPr>
          <p:cNvPicPr>
            <a:picLocks noChangeAspect="1"/>
          </p:cNvPicPr>
          <p:nvPr/>
        </p:nvPicPr>
        <p:blipFill>
          <a:blip r:embed="rId3"/>
          <a:stretch>
            <a:fillRect/>
          </a:stretch>
        </p:blipFill>
        <p:spPr>
          <a:xfrm>
            <a:off x="0" y="0"/>
            <a:ext cx="5405987" cy="1627353"/>
          </a:xfrm>
          <a:prstGeom prst="rect">
            <a:avLst/>
          </a:prstGeom>
        </p:spPr>
      </p:pic>
      <p:pic>
        <p:nvPicPr>
          <p:cNvPr id="5" name="Plassholder for innhold 4">
            <a:extLst>
              <a:ext uri="{FF2B5EF4-FFF2-40B4-BE49-F238E27FC236}">
                <a16:creationId xmlns:a16="http://schemas.microsoft.com/office/drawing/2014/main" id="{C7634BC4-BD58-4DB3-A7D5-6446D252159D}"/>
              </a:ext>
            </a:extLst>
          </p:cNvPr>
          <p:cNvPicPr>
            <a:picLocks noGrp="1" noChangeAspect="1"/>
          </p:cNvPicPr>
          <p:nvPr>
            <p:ph idx="1"/>
          </p:nvPr>
        </p:nvPicPr>
        <p:blipFill>
          <a:blip r:embed="rId4"/>
          <a:stretch>
            <a:fillRect/>
          </a:stretch>
        </p:blipFill>
        <p:spPr>
          <a:xfrm>
            <a:off x="25846" y="1625677"/>
            <a:ext cx="5413061" cy="3511550"/>
          </a:xfrm>
          <a:prstGeom prst="rect">
            <a:avLst/>
          </a:prstGeom>
        </p:spPr>
      </p:pic>
      <p:sp>
        <p:nvSpPr>
          <p:cNvPr id="7" name="Oval 12">
            <a:extLst>
              <a:ext uri="{FF2B5EF4-FFF2-40B4-BE49-F238E27FC236}">
                <a16:creationId xmlns:a16="http://schemas.microsoft.com/office/drawing/2014/main" id="{8CFC3DB2-B74B-4CB9-8589-81F2F756E72C}"/>
              </a:ext>
            </a:extLst>
          </p:cNvPr>
          <p:cNvSpPr>
            <a:spLocks noChangeAspect="1"/>
          </p:cNvSpPr>
          <p:nvPr/>
        </p:nvSpPr>
        <p:spPr>
          <a:xfrm>
            <a:off x="5724128" y="987574"/>
            <a:ext cx="3024336" cy="3060283"/>
          </a:xfrm>
          <a:prstGeom prst="ellipse">
            <a:avLst/>
          </a:prstGeom>
          <a:solidFill>
            <a:schemeClr val="accent1"/>
          </a:solidFill>
          <a:ln>
            <a:solidFill>
              <a:srgbClr val="B72B16"/>
            </a:solid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lgn="ctr">
              <a:buFontTx/>
              <a:buChar char="-"/>
            </a:pPr>
            <a:r>
              <a:rPr lang="nb-NO" sz="1000"/>
              <a:t>Å drive en utkantkommune, kan sammenlignes med det å bygge en varde. Man må legge stein for stein. </a:t>
            </a:r>
            <a:r>
              <a:rPr lang="nb-NO" sz="1600"/>
              <a:t>Vi håper gjennom dette (fibersatsingen) å skape attraktivitet og det unike som gjør at folk vil komme hit. </a:t>
            </a:r>
          </a:p>
          <a:p>
            <a:pPr marL="285750" indent="-285750" algn="ctr">
              <a:buFontTx/>
              <a:buChar char="-"/>
            </a:pPr>
            <a:r>
              <a:rPr lang="nb-NO" sz="1600"/>
              <a:t>Ivar Kvalø, ass. Rådmann (2009)</a:t>
            </a:r>
          </a:p>
        </p:txBody>
      </p:sp>
    </p:spTree>
    <p:extLst>
      <p:ext uri="{BB962C8B-B14F-4D97-AF65-F5344CB8AC3E}">
        <p14:creationId xmlns:p14="http://schemas.microsoft.com/office/powerpoint/2010/main" val="1272988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E1C2AB-6DA1-4E8B-8644-63BB98920F80}"/>
              </a:ext>
            </a:extLst>
          </p:cNvPr>
          <p:cNvSpPr>
            <a:spLocks noGrp="1"/>
          </p:cNvSpPr>
          <p:nvPr>
            <p:ph type="title"/>
          </p:nvPr>
        </p:nvSpPr>
        <p:spPr/>
        <p:txBody>
          <a:bodyPr/>
          <a:lstStyle/>
          <a:p>
            <a:r>
              <a:rPr lang="nb-NO"/>
              <a:t>Hva gjør at innvandrere velger å bli boende?</a:t>
            </a:r>
          </a:p>
        </p:txBody>
      </p:sp>
      <p:sp>
        <p:nvSpPr>
          <p:cNvPr id="3" name="Plassholder for innhold 2">
            <a:extLst>
              <a:ext uri="{FF2B5EF4-FFF2-40B4-BE49-F238E27FC236}">
                <a16:creationId xmlns:a16="http://schemas.microsoft.com/office/drawing/2014/main" id="{0981B634-EC30-4AF9-AD82-71DB9CA1D263}"/>
              </a:ext>
            </a:extLst>
          </p:cNvPr>
          <p:cNvSpPr>
            <a:spLocks noGrp="1"/>
          </p:cNvSpPr>
          <p:nvPr>
            <p:ph idx="1"/>
          </p:nvPr>
        </p:nvSpPr>
        <p:spPr>
          <a:xfrm>
            <a:off x="1187624" y="1123219"/>
            <a:ext cx="7921132" cy="3509963"/>
          </a:xfrm>
        </p:spPr>
        <p:txBody>
          <a:bodyPr/>
          <a:lstStyle/>
          <a:p>
            <a:pPr marL="0" indent="0">
              <a:lnSpc>
                <a:spcPct val="150000"/>
              </a:lnSpc>
              <a:buNone/>
            </a:pPr>
            <a:r>
              <a:rPr lang="nb-NO" dirty="0"/>
              <a:t>Arbeid</a:t>
            </a:r>
          </a:p>
          <a:p>
            <a:pPr marL="0" indent="0">
              <a:lnSpc>
                <a:spcPct val="150000"/>
              </a:lnSpc>
              <a:buNone/>
            </a:pPr>
            <a:r>
              <a:rPr lang="nb-NO" dirty="0"/>
              <a:t>Bolig</a:t>
            </a:r>
          </a:p>
          <a:p>
            <a:pPr marL="0" indent="0">
              <a:buNone/>
            </a:pPr>
            <a:r>
              <a:rPr lang="nb-NO" dirty="0"/>
              <a:t>Godt oppvekstmiljø og utdannings-</a:t>
            </a:r>
          </a:p>
          <a:p>
            <a:pPr marL="0" indent="0">
              <a:buNone/>
            </a:pPr>
            <a:r>
              <a:rPr lang="nb-NO" dirty="0"/>
              <a:t>muligheter </a:t>
            </a:r>
          </a:p>
          <a:p>
            <a:pPr marL="0" indent="0">
              <a:lnSpc>
                <a:spcPct val="150000"/>
              </a:lnSpc>
              <a:buNone/>
            </a:pPr>
            <a:r>
              <a:rPr lang="nb-NO" dirty="0"/>
              <a:t>Godt sosialt miljø og møteplasser</a:t>
            </a:r>
          </a:p>
          <a:p>
            <a:pPr marL="0" indent="0">
              <a:lnSpc>
                <a:spcPct val="150000"/>
              </a:lnSpc>
              <a:buNone/>
            </a:pPr>
            <a:r>
              <a:rPr lang="nb-NO" b="1" dirty="0"/>
              <a:t>Den lokale eliten</a:t>
            </a:r>
            <a:r>
              <a:rPr lang="nb-NO" b="1" i="1" dirty="0"/>
              <a:t> </a:t>
            </a:r>
            <a:r>
              <a:rPr lang="nb-NO" b="1" dirty="0"/>
              <a:t>sin holdning </a:t>
            </a:r>
          </a:p>
          <a:p>
            <a:pPr marL="0" indent="0">
              <a:buNone/>
            </a:pPr>
            <a:endParaRPr lang="nb-NO" dirty="0"/>
          </a:p>
        </p:txBody>
      </p:sp>
      <p:sp>
        <p:nvSpPr>
          <p:cNvPr id="4" name="AutoShape 2">
            <a:extLst>
              <a:ext uri="{FF2B5EF4-FFF2-40B4-BE49-F238E27FC236}">
                <a16:creationId xmlns:a16="http://schemas.microsoft.com/office/drawing/2014/main" id="{09EB0BC5-75F1-4F1F-B84A-0809860FFCA4}"/>
              </a:ext>
            </a:extLst>
          </p:cNvPr>
          <p:cNvSpPr>
            <a:spLocks noChangeAspect="1" noChangeArrowheads="1"/>
          </p:cNvSpPr>
          <p:nvPr/>
        </p:nvSpPr>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6" name="Grafikk 5">
            <a:extLst>
              <a:ext uri="{FF2B5EF4-FFF2-40B4-BE49-F238E27FC236}">
                <a16:creationId xmlns:a16="http://schemas.microsoft.com/office/drawing/2014/main" id="{96F93177-F299-409D-81AA-3C94E66E1C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089" y="1314177"/>
            <a:ext cx="333375" cy="342900"/>
          </a:xfrm>
          <a:prstGeom prst="rect">
            <a:avLst/>
          </a:prstGeom>
        </p:spPr>
      </p:pic>
      <p:pic>
        <p:nvPicPr>
          <p:cNvPr id="7" name="Grafikk 6">
            <a:extLst>
              <a:ext uri="{FF2B5EF4-FFF2-40B4-BE49-F238E27FC236}">
                <a16:creationId xmlns:a16="http://schemas.microsoft.com/office/drawing/2014/main" id="{63E71D13-080D-4380-BB92-129FBEAA01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5419" y="1804400"/>
            <a:ext cx="333375" cy="342900"/>
          </a:xfrm>
          <a:prstGeom prst="rect">
            <a:avLst/>
          </a:prstGeom>
        </p:spPr>
      </p:pic>
      <p:pic>
        <p:nvPicPr>
          <p:cNvPr id="8" name="Grafikk 7">
            <a:extLst>
              <a:ext uri="{FF2B5EF4-FFF2-40B4-BE49-F238E27FC236}">
                <a16:creationId xmlns:a16="http://schemas.microsoft.com/office/drawing/2014/main" id="{0D804135-BFDC-4D76-93D2-FF5B7650C3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2714" y="2341300"/>
            <a:ext cx="333375" cy="342900"/>
          </a:xfrm>
          <a:prstGeom prst="rect">
            <a:avLst/>
          </a:prstGeom>
        </p:spPr>
      </p:pic>
      <p:pic>
        <p:nvPicPr>
          <p:cNvPr id="9" name="Grafikk 8">
            <a:extLst>
              <a:ext uri="{FF2B5EF4-FFF2-40B4-BE49-F238E27FC236}">
                <a16:creationId xmlns:a16="http://schemas.microsoft.com/office/drawing/2014/main" id="{914E9044-994F-4928-91F0-FDEA11C0F0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7208" y="3086045"/>
            <a:ext cx="333375" cy="342900"/>
          </a:xfrm>
          <a:prstGeom prst="rect">
            <a:avLst/>
          </a:prstGeom>
        </p:spPr>
      </p:pic>
      <p:pic>
        <p:nvPicPr>
          <p:cNvPr id="10" name="Grafikk 9">
            <a:extLst>
              <a:ext uri="{FF2B5EF4-FFF2-40B4-BE49-F238E27FC236}">
                <a16:creationId xmlns:a16="http://schemas.microsoft.com/office/drawing/2014/main" id="{F3709843-FC06-483E-B87D-F689D30321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7208" y="3617258"/>
            <a:ext cx="333375" cy="342900"/>
          </a:xfrm>
          <a:prstGeom prst="rect">
            <a:avLst/>
          </a:prstGeom>
        </p:spPr>
      </p:pic>
      <p:sp>
        <p:nvSpPr>
          <p:cNvPr id="11" name="Oval 12">
            <a:extLst>
              <a:ext uri="{FF2B5EF4-FFF2-40B4-BE49-F238E27FC236}">
                <a16:creationId xmlns:a16="http://schemas.microsoft.com/office/drawing/2014/main" id="{5A8DE761-5261-4861-AAF9-61F63F26876A}"/>
              </a:ext>
            </a:extLst>
          </p:cNvPr>
          <p:cNvSpPr>
            <a:spLocks noChangeAspect="1"/>
          </p:cNvSpPr>
          <p:nvPr/>
        </p:nvSpPr>
        <p:spPr>
          <a:xfrm>
            <a:off x="5626824" y="1041608"/>
            <a:ext cx="3024336" cy="3060283"/>
          </a:xfrm>
          <a:prstGeom prst="ellipse">
            <a:avLst/>
          </a:prstGeom>
          <a:solidFill>
            <a:schemeClr val="accent1"/>
          </a:solidFill>
          <a:ln>
            <a:solidFill>
              <a:srgbClr val="B72B1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000" dirty="0"/>
          </a:p>
          <a:p>
            <a:pPr algn="ctr"/>
            <a:r>
              <a:rPr lang="nb-NO" sz="2000" dirty="0"/>
              <a:t>Det er viktig med ny teknologi, men det blir ikke noe samfunn hvis det ikke satses på folk.</a:t>
            </a:r>
            <a:endParaRPr lang="nb-NO" sz="1400" dirty="0"/>
          </a:p>
          <a:p>
            <a:pPr algn="ctr"/>
            <a:endParaRPr lang="nb-NO" sz="1200" dirty="0"/>
          </a:p>
          <a:p>
            <a:pPr algn="ctr"/>
            <a:r>
              <a:rPr lang="nb-NO" sz="1200" dirty="0"/>
              <a:t>Susanne Søholt, </a:t>
            </a:r>
          </a:p>
          <a:p>
            <a:pPr algn="ctr"/>
            <a:r>
              <a:rPr lang="nb-NO" sz="1200" dirty="0"/>
              <a:t>forsker i NIBR</a:t>
            </a:r>
          </a:p>
        </p:txBody>
      </p:sp>
    </p:spTree>
    <p:extLst>
      <p:ext uri="{BB962C8B-B14F-4D97-AF65-F5344CB8AC3E}">
        <p14:creationId xmlns:p14="http://schemas.microsoft.com/office/powerpoint/2010/main" val="3764575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A4100D-7255-43BA-A78F-0CE125CEE27D}"/>
              </a:ext>
            </a:extLst>
          </p:cNvPr>
          <p:cNvSpPr>
            <a:spLocks noGrp="1"/>
          </p:cNvSpPr>
          <p:nvPr>
            <p:ph type="title"/>
          </p:nvPr>
        </p:nvSpPr>
        <p:spPr>
          <a:xfrm>
            <a:off x="5364088" y="1419622"/>
            <a:ext cx="3528392" cy="2646294"/>
          </a:xfrm>
        </p:spPr>
        <p:txBody>
          <a:bodyPr/>
          <a:lstStyle/>
          <a:p>
            <a:r>
              <a:rPr lang="nb-NO"/>
              <a:t>Kan Namsskogan lære av det Åre gjør?</a:t>
            </a:r>
          </a:p>
        </p:txBody>
      </p:sp>
      <p:pic>
        <p:nvPicPr>
          <p:cNvPr id="4" name="Plassholder for innhold 3">
            <a:extLst>
              <a:ext uri="{FF2B5EF4-FFF2-40B4-BE49-F238E27FC236}">
                <a16:creationId xmlns:a16="http://schemas.microsoft.com/office/drawing/2014/main" id="{5A54A1BA-8FE9-4097-BAE3-EDC46B989062}"/>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467544" y="815975"/>
            <a:ext cx="4572606" cy="3511550"/>
          </a:xfrm>
          <a:prstGeom prst="rect">
            <a:avLst/>
          </a:prstGeom>
          <a:ln>
            <a:noFill/>
          </a:ln>
          <a:effectLst>
            <a:outerShdw blurRad="190500" algn="tl" rotWithShape="0">
              <a:srgbClr val="000000">
                <a:alpha val="70000"/>
              </a:srgbClr>
            </a:outerShdw>
          </a:effectLst>
        </p:spPr>
      </p:pic>
      <p:sp>
        <p:nvSpPr>
          <p:cNvPr id="6" name="TekstSylinder 5">
            <a:extLst>
              <a:ext uri="{FF2B5EF4-FFF2-40B4-BE49-F238E27FC236}">
                <a16:creationId xmlns:a16="http://schemas.microsoft.com/office/drawing/2014/main" id="{13E7BAA0-A222-4AB8-9C2A-753D1C2D081C}"/>
              </a:ext>
            </a:extLst>
          </p:cNvPr>
          <p:cNvSpPr txBox="1"/>
          <p:nvPr/>
        </p:nvSpPr>
        <p:spPr>
          <a:xfrm>
            <a:off x="3059832" y="4040511"/>
            <a:ext cx="2880320" cy="246221"/>
          </a:xfrm>
          <a:prstGeom prst="rect">
            <a:avLst/>
          </a:prstGeom>
          <a:noFill/>
        </p:spPr>
        <p:txBody>
          <a:bodyPr wrap="square" rtlCol="0">
            <a:spAutoFit/>
          </a:bodyPr>
          <a:lstStyle/>
          <a:p>
            <a:r>
              <a:rPr lang="nb-NO" sz="1000">
                <a:latin typeface="+mn-lt"/>
              </a:rPr>
              <a:t>Foto: Johan </a:t>
            </a:r>
            <a:r>
              <a:rPr lang="nb-NO" sz="1000" err="1">
                <a:latin typeface="+mn-lt"/>
              </a:rPr>
              <a:t>Lövquist</a:t>
            </a:r>
            <a:r>
              <a:rPr lang="nb-NO" sz="1000">
                <a:latin typeface="+mn-lt"/>
              </a:rPr>
              <a:t>, Åre </a:t>
            </a:r>
            <a:r>
              <a:rPr lang="nb-NO" sz="1000" err="1">
                <a:latin typeface="+mn-lt"/>
              </a:rPr>
              <a:t>kommun</a:t>
            </a:r>
            <a:endParaRPr lang="nb-NO" sz="1000">
              <a:latin typeface="+mn-lt"/>
            </a:endParaRPr>
          </a:p>
        </p:txBody>
      </p:sp>
    </p:spTree>
    <p:extLst>
      <p:ext uri="{BB962C8B-B14F-4D97-AF65-F5344CB8AC3E}">
        <p14:creationId xmlns:p14="http://schemas.microsoft.com/office/powerpoint/2010/main" val="658826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DC2761-E818-49EC-90BD-A6A37E98E130}"/>
              </a:ext>
            </a:extLst>
          </p:cNvPr>
          <p:cNvSpPr>
            <a:spLocks noGrp="1"/>
          </p:cNvSpPr>
          <p:nvPr>
            <p:ph type="title"/>
          </p:nvPr>
        </p:nvSpPr>
        <p:spPr/>
        <p:txBody>
          <a:bodyPr/>
          <a:lstStyle/>
          <a:p>
            <a:r>
              <a:rPr lang="nb-NO" dirty="0"/>
              <a:t>Dagens tema</a:t>
            </a:r>
          </a:p>
        </p:txBody>
      </p:sp>
      <p:sp>
        <p:nvSpPr>
          <p:cNvPr id="3" name="Plassholder for innhold 2">
            <a:extLst>
              <a:ext uri="{FF2B5EF4-FFF2-40B4-BE49-F238E27FC236}">
                <a16:creationId xmlns:a16="http://schemas.microsoft.com/office/drawing/2014/main" id="{44EBD0C4-991B-4979-AEE3-674E586F452C}"/>
              </a:ext>
            </a:extLst>
          </p:cNvPr>
          <p:cNvSpPr>
            <a:spLocks noGrp="1"/>
          </p:cNvSpPr>
          <p:nvPr>
            <p:ph idx="1"/>
          </p:nvPr>
        </p:nvSpPr>
        <p:spPr>
          <a:xfrm>
            <a:off x="4801118" y="366113"/>
            <a:ext cx="4176716" cy="4203859"/>
          </a:xfrm>
        </p:spPr>
        <p:txBody>
          <a:bodyPr/>
          <a:lstStyle/>
          <a:p>
            <a:pPr marL="0" indent="0">
              <a:buNone/>
            </a:pPr>
            <a:r>
              <a:rPr lang="nb-NO" sz="1800" dirty="0">
                <a:solidFill>
                  <a:schemeClr val="accent1"/>
                </a:solidFill>
              </a:rPr>
              <a:t>1. Hva er utfordringene vi står i, nå og fremover?</a:t>
            </a:r>
          </a:p>
          <a:p>
            <a:pPr lvl="1"/>
            <a:r>
              <a:rPr lang="nb-NO" sz="1800" dirty="0"/>
              <a:t>Nødvendigheten av å ta vare på nye tilflyttere og innvandrere spesielt </a:t>
            </a:r>
          </a:p>
          <a:p>
            <a:pPr marL="457200" lvl="1" indent="0">
              <a:buNone/>
            </a:pPr>
            <a:endParaRPr lang="nb-NO" sz="1800" dirty="0"/>
          </a:p>
          <a:p>
            <a:pPr marL="0" indent="0">
              <a:buNone/>
            </a:pPr>
            <a:r>
              <a:rPr lang="nb-NO" sz="1800" dirty="0">
                <a:solidFill>
                  <a:schemeClr val="accent1"/>
                </a:solidFill>
              </a:rPr>
              <a:t>2. Hvordan kan kunnskap og erfaringer fra andre hjelpe oss til å jobbe mer systematisk og helhetlig? </a:t>
            </a:r>
          </a:p>
          <a:p>
            <a:pPr lvl="1"/>
            <a:r>
              <a:rPr lang="nb-NO" sz="1800" dirty="0"/>
              <a:t>Tilflyttertjenesten i Åre som case</a:t>
            </a:r>
          </a:p>
          <a:p>
            <a:pPr lvl="1"/>
            <a:r>
              <a:rPr lang="nb-NO" sz="1800" dirty="0"/>
              <a:t>Namsskogan som case</a:t>
            </a:r>
          </a:p>
          <a:p>
            <a:pPr marL="457200" lvl="1" indent="0">
              <a:buNone/>
            </a:pPr>
            <a:endParaRPr lang="nb-NO" sz="1800" dirty="0"/>
          </a:p>
          <a:p>
            <a:pPr marL="57150" indent="0">
              <a:buNone/>
            </a:pPr>
            <a:r>
              <a:rPr lang="nb-NO" sz="1800" dirty="0">
                <a:solidFill>
                  <a:schemeClr val="accent1"/>
                </a:solidFill>
              </a:rPr>
              <a:t>3. Veien videre for Namsskogan</a:t>
            </a:r>
          </a:p>
          <a:p>
            <a:pPr marL="457200" lvl="1" indent="0">
              <a:buNone/>
            </a:pPr>
            <a:endParaRPr lang="nb-NO" i="1" dirty="0"/>
          </a:p>
        </p:txBody>
      </p:sp>
      <p:pic>
        <p:nvPicPr>
          <p:cNvPr id="7" name="Bilde 6" descr="Et bilde som inneholder person, innendørs, bord, vindu&#10;&#10;Automatisk generert beskrivelse">
            <a:extLst>
              <a:ext uri="{FF2B5EF4-FFF2-40B4-BE49-F238E27FC236}">
                <a16:creationId xmlns:a16="http://schemas.microsoft.com/office/drawing/2014/main" id="{0B75462F-C105-409E-8AFF-5A95FC5FB5C3}"/>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232515" y="1259212"/>
            <a:ext cx="5033633" cy="3775225"/>
          </a:xfrm>
          <a:prstGeom prst="rect">
            <a:avLst/>
          </a:prstGeom>
          <a:ln>
            <a:noFill/>
          </a:ln>
          <a:effectLst>
            <a:outerShdw blurRad="190500" algn="tl" rotWithShape="0">
              <a:srgbClr val="000000">
                <a:alpha val="70000"/>
              </a:srgbClr>
            </a:outerShdw>
          </a:effectLst>
        </p:spPr>
      </p:pic>
      <p:sp>
        <p:nvSpPr>
          <p:cNvPr id="8" name="Rektangel 7">
            <a:extLst>
              <a:ext uri="{FF2B5EF4-FFF2-40B4-BE49-F238E27FC236}">
                <a16:creationId xmlns:a16="http://schemas.microsoft.com/office/drawing/2014/main" id="{B62D3B46-85CB-4DEA-9A99-93361D6DDF3A}"/>
              </a:ext>
            </a:extLst>
          </p:cNvPr>
          <p:cNvSpPr/>
          <p:nvPr/>
        </p:nvSpPr>
        <p:spPr>
          <a:xfrm>
            <a:off x="395291" y="4395475"/>
            <a:ext cx="4572000" cy="215444"/>
          </a:xfrm>
          <a:prstGeom prst="rect">
            <a:avLst/>
          </a:prstGeom>
        </p:spPr>
        <p:txBody>
          <a:bodyPr>
            <a:spAutoFit/>
          </a:bodyPr>
          <a:lstStyle/>
          <a:p>
            <a:r>
              <a:rPr lang="nb-NO" sz="800" dirty="0">
                <a:solidFill>
                  <a:schemeClr val="bg2"/>
                </a:solidFill>
                <a:latin typeface="+mj-lt"/>
              </a:rPr>
              <a:t>Bildet er tatt i forbindelse med språkkafé på Frivilligsentralen. Foto: Anne Elisabeth Brekkvassmo</a:t>
            </a:r>
          </a:p>
        </p:txBody>
      </p:sp>
    </p:spTree>
    <p:extLst>
      <p:ext uri="{BB962C8B-B14F-4D97-AF65-F5344CB8AC3E}">
        <p14:creationId xmlns:p14="http://schemas.microsoft.com/office/powerpoint/2010/main" val="1496183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8C83D1-5383-4827-B1D4-E0A584B732AA}"/>
              </a:ext>
            </a:extLst>
          </p:cNvPr>
          <p:cNvSpPr>
            <a:spLocks noGrp="1"/>
          </p:cNvSpPr>
          <p:nvPr>
            <p:ph type="title"/>
          </p:nvPr>
        </p:nvSpPr>
        <p:spPr/>
        <p:txBody>
          <a:bodyPr/>
          <a:lstStyle/>
          <a:p>
            <a:endParaRPr lang="nb-NO"/>
          </a:p>
        </p:txBody>
      </p:sp>
      <p:pic>
        <p:nvPicPr>
          <p:cNvPr id="4" name="Plassholder for innhold 3">
            <a:hlinkClick r:id="rId3"/>
            <a:extLst>
              <a:ext uri="{FF2B5EF4-FFF2-40B4-BE49-F238E27FC236}">
                <a16:creationId xmlns:a16="http://schemas.microsoft.com/office/drawing/2014/main" id="{BFD5EDC9-19AF-436A-B8CB-B0F32CD0D0D6}"/>
              </a:ext>
            </a:extLst>
          </p:cNvPr>
          <p:cNvPicPr>
            <a:picLocks noGrp="1" noChangeAspect="1"/>
          </p:cNvPicPr>
          <p:nvPr>
            <p:ph idx="1"/>
          </p:nvPr>
        </p:nvPicPr>
        <p:blipFill>
          <a:blip r:embed="rId4"/>
          <a:stretch>
            <a:fillRect/>
          </a:stretch>
        </p:blipFill>
        <p:spPr>
          <a:xfrm>
            <a:off x="-13951" y="-12555"/>
            <a:ext cx="9143999" cy="5156055"/>
          </a:xfrm>
          <a:prstGeom prst="rect">
            <a:avLst/>
          </a:prstGeom>
        </p:spPr>
      </p:pic>
    </p:spTree>
    <p:extLst>
      <p:ext uri="{BB962C8B-B14F-4D97-AF65-F5344CB8AC3E}">
        <p14:creationId xmlns:p14="http://schemas.microsoft.com/office/powerpoint/2010/main" val="934099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C95D9B-2365-42CB-A58A-4246BAC46034}"/>
              </a:ext>
            </a:extLst>
          </p:cNvPr>
          <p:cNvSpPr>
            <a:spLocks noGrp="1"/>
          </p:cNvSpPr>
          <p:nvPr>
            <p:ph type="title"/>
          </p:nvPr>
        </p:nvSpPr>
        <p:spPr/>
        <p:txBody>
          <a:bodyPr/>
          <a:lstStyle/>
          <a:p>
            <a:r>
              <a:rPr lang="nb-NO"/>
              <a:t>Fra Integrasjonsservice til Tilflytterservice</a:t>
            </a:r>
          </a:p>
        </p:txBody>
      </p:sp>
      <p:sp>
        <p:nvSpPr>
          <p:cNvPr id="3" name="Plassholder for innhold 2">
            <a:extLst>
              <a:ext uri="{FF2B5EF4-FFF2-40B4-BE49-F238E27FC236}">
                <a16:creationId xmlns:a16="http://schemas.microsoft.com/office/drawing/2014/main" id="{D6B7EED8-1074-4E6C-B8E9-28372DDA0064}"/>
              </a:ext>
            </a:extLst>
          </p:cNvPr>
          <p:cNvSpPr>
            <a:spLocks noGrp="1"/>
          </p:cNvSpPr>
          <p:nvPr>
            <p:ph idx="1"/>
          </p:nvPr>
        </p:nvSpPr>
        <p:spPr/>
        <p:txBody>
          <a:bodyPr/>
          <a:lstStyle/>
          <a:p>
            <a:pPr lvl="0">
              <a:buFont typeface="Arial" panose="020B0604020202020204" pitchFamily="34" charset="0"/>
              <a:buChar char="•"/>
            </a:pPr>
            <a:endParaRPr lang="sv-SE" b="1"/>
          </a:p>
          <a:p>
            <a:pPr lvl="0">
              <a:buFont typeface="Arial" panose="020B0604020202020204" pitchFamily="34" charset="0"/>
              <a:buChar char="•"/>
            </a:pPr>
            <a:r>
              <a:rPr lang="sv-SE"/>
              <a:t>Alle tilflyttere, uansett bakgrunn får støtte og hjelp til å etablere seg</a:t>
            </a:r>
          </a:p>
          <a:p>
            <a:pPr lvl="0">
              <a:buFont typeface="Arial" panose="020B0604020202020204" pitchFamily="34" charset="0"/>
              <a:buChar char="•"/>
            </a:pPr>
            <a:endParaRPr lang="nb-NO"/>
          </a:p>
          <a:p>
            <a:pPr lvl="0">
              <a:buFont typeface="Arial" panose="020B0604020202020204" pitchFamily="34" charset="0"/>
              <a:buChar char="•"/>
            </a:pPr>
            <a:r>
              <a:rPr lang="nb-NO"/>
              <a:t>Utviklet modellen sammen med næringslivet, frivilligheten, forsikringskassen og arbeidsformidlingen. </a:t>
            </a:r>
          </a:p>
          <a:p>
            <a:pPr lvl="0">
              <a:buFont typeface="Arial" panose="020B0604020202020204" pitchFamily="34" charset="0"/>
              <a:buChar char="•"/>
            </a:pPr>
            <a:endParaRPr lang="nb-NO"/>
          </a:p>
          <a:p>
            <a:pPr lvl="0">
              <a:buFont typeface="Arial" panose="020B0604020202020204" pitchFamily="34" charset="0"/>
              <a:buChar char="•"/>
            </a:pPr>
            <a:r>
              <a:rPr lang="nb-NO"/>
              <a:t>Organisert inn under utviklingsenheten, ikke helse og sosial</a:t>
            </a:r>
          </a:p>
        </p:txBody>
      </p:sp>
    </p:spTree>
    <p:extLst>
      <p:ext uri="{BB962C8B-B14F-4D97-AF65-F5344CB8AC3E}">
        <p14:creationId xmlns:p14="http://schemas.microsoft.com/office/powerpoint/2010/main" val="2227481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C49767-8C6B-4770-BAD2-8051BAB84867}"/>
              </a:ext>
            </a:extLst>
          </p:cNvPr>
          <p:cNvSpPr>
            <a:spLocks noGrp="1"/>
          </p:cNvSpPr>
          <p:nvPr>
            <p:ph type="title"/>
          </p:nvPr>
        </p:nvSpPr>
        <p:spPr/>
        <p:txBody>
          <a:bodyPr/>
          <a:lstStyle/>
          <a:p>
            <a:r>
              <a:rPr lang="nb-NO"/>
              <a:t>Stor tillit mellom næringsliv og kommune</a:t>
            </a:r>
          </a:p>
        </p:txBody>
      </p:sp>
      <p:sp>
        <p:nvSpPr>
          <p:cNvPr id="3" name="Plassholder for innhold 2">
            <a:extLst>
              <a:ext uri="{FF2B5EF4-FFF2-40B4-BE49-F238E27FC236}">
                <a16:creationId xmlns:a16="http://schemas.microsoft.com/office/drawing/2014/main" id="{1F817C91-233C-45BE-9482-0A587A4D3244}"/>
              </a:ext>
            </a:extLst>
          </p:cNvPr>
          <p:cNvSpPr>
            <a:spLocks noGrp="1"/>
          </p:cNvSpPr>
          <p:nvPr>
            <p:ph idx="1"/>
          </p:nvPr>
        </p:nvSpPr>
        <p:spPr/>
        <p:txBody>
          <a:bodyPr/>
          <a:lstStyle/>
          <a:p>
            <a:pPr>
              <a:buFont typeface="Arial" panose="020B0604020202020204" pitchFamily="34" charset="0"/>
              <a:buChar char="•"/>
            </a:pPr>
            <a:r>
              <a:rPr lang="nb-NO"/>
              <a:t>Bevisst rekruttert folk med næringslivsbakgrunn i «Sysselsettingsteamet».</a:t>
            </a:r>
          </a:p>
          <a:p>
            <a:pPr>
              <a:buFont typeface="Arial" panose="020B0604020202020204" pitchFamily="34" charset="0"/>
              <a:buChar char="•"/>
            </a:pPr>
            <a:r>
              <a:rPr lang="nb-NO"/>
              <a:t>Kjenner godt til næringslivets «personlighet» og behov, og har kartlagt hvem personen er og hva hun kan. God match er viktig.</a:t>
            </a:r>
          </a:p>
          <a:p>
            <a:pPr>
              <a:buFont typeface="Arial" panose="020B0604020202020204" pitchFamily="34" charset="0"/>
              <a:buChar char="•"/>
            </a:pPr>
            <a:r>
              <a:rPr lang="nb-NO"/>
              <a:t>Minst  mulig på kontoret, mest mulig i felt.</a:t>
            </a:r>
          </a:p>
          <a:p>
            <a:pPr>
              <a:buFont typeface="Arial" panose="020B0604020202020204" pitchFamily="34" charset="0"/>
              <a:buChar char="•"/>
            </a:pPr>
            <a:r>
              <a:rPr lang="nb-NO"/>
              <a:t>Arbeider med samfunnskunnskap og er åpen for alle typer spørsmål både fra arbeidsgiver og fra arbeidstaker.</a:t>
            </a:r>
          </a:p>
          <a:p>
            <a:pPr>
              <a:buFont typeface="Arial" panose="020B0604020202020204" pitchFamily="34" charset="0"/>
              <a:buChar char="•"/>
            </a:pPr>
            <a:r>
              <a:rPr lang="nb-NO" b="1"/>
              <a:t>Bruker kommunale ressurser på å veilede for å redusere byrden på arbeidsgiver </a:t>
            </a:r>
          </a:p>
          <a:p>
            <a:pPr>
              <a:buFont typeface="Arial" panose="020B0604020202020204" pitchFamily="34" charset="0"/>
              <a:buChar char="•"/>
            </a:pPr>
            <a:r>
              <a:rPr lang="nb-NO"/>
              <a:t>Gjør det lille ekstra…</a:t>
            </a:r>
          </a:p>
          <a:p>
            <a:pPr marL="0" indent="0">
              <a:buNone/>
            </a:pPr>
            <a:endParaRPr lang="nb-NO"/>
          </a:p>
        </p:txBody>
      </p:sp>
    </p:spTree>
    <p:extLst>
      <p:ext uri="{BB962C8B-B14F-4D97-AF65-F5344CB8AC3E}">
        <p14:creationId xmlns:p14="http://schemas.microsoft.com/office/powerpoint/2010/main" val="2959539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92CE0B-01C7-411E-8741-C03FC721513F}"/>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5C5542AE-F1CB-4049-9527-D0564BC61D6C}"/>
              </a:ext>
            </a:extLst>
          </p:cNvPr>
          <p:cNvSpPr>
            <a:spLocks noGrp="1"/>
          </p:cNvSpPr>
          <p:nvPr>
            <p:ph sz="half" idx="1"/>
          </p:nvPr>
        </p:nvSpPr>
        <p:spPr>
          <a:xfrm>
            <a:off x="431013" y="1063361"/>
            <a:ext cx="4104456" cy="3534968"/>
          </a:xfrm>
        </p:spPr>
        <p:txBody>
          <a:bodyPr/>
          <a:lstStyle/>
          <a:p>
            <a:pPr marL="0" indent="0">
              <a:buNone/>
            </a:pPr>
            <a:endParaRPr lang="nb-NO"/>
          </a:p>
          <a:p>
            <a:pPr marL="0" indent="0">
              <a:buNone/>
            </a:pPr>
            <a:endParaRPr lang="nb-NO"/>
          </a:p>
        </p:txBody>
      </p:sp>
      <p:sp>
        <p:nvSpPr>
          <p:cNvPr id="7" name="Oval 12">
            <a:extLst>
              <a:ext uri="{FF2B5EF4-FFF2-40B4-BE49-F238E27FC236}">
                <a16:creationId xmlns:a16="http://schemas.microsoft.com/office/drawing/2014/main" id="{BB529920-597B-4B89-9323-49BB477364ED}"/>
              </a:ext>
            </a:extLst>
          </p:cNvPr>
          <p:cNvSpPr>
            <a:spLocks noChangeAspect="1"/>
          </p:cNvSpPr>
          <p:nvPr/>
        </p:nvSpPr>
        <p:spPr>
          <a:xfrm>
            <a:off x="4788024" y="1373567"/>
            <a:ext cx="2880320" cy="2914555"/>
          </a:xfrm>
          <a:prstGeom prst="ellipse">
            <a:avLst/>
          </a:prstGeom>
          <a:solidFill>
            <a:schemeClr val="accent1"/>
          </a:solidFill>
          <a:ln>
            <a:solidFill>
              <a:srgbClr val="B72B1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000"/>
          </a:p>
          <a:p>
            <a:pPr algn="ctr"/>
            <a:endParaRPr lang="nb-NO" sz="2000"/>
          </a:p>
          <a:p>
            <a:pPr algn="ctr"/>
            <a:r>
              <a:rPr lang="nb-NO" sz="2000"/>
              <a:t>Vi </a:t>
            </a:r>
            <a:r>
              <a:rPr lang="nb-NO" sz="2000" u="sng"/>
              <a:t>vill</a:t>
            </a:r>
            <a:r>
              <a:rPr lang="nb-NO" sz="2000"/>
              <a:t> </a:t>
            </a:r>
            <a:r>
              <a:rPr lang="nb-NO" sz="2000" err="1"/>
              <a:t>detta</a:t>
            </a:r>
            <a:r>
              <a:rPr lang="nb-NO" sz="2000"/>
              <a:t>!</a:t>
            </a:r>
          </a:p>
          <a:p>
            <a:pPr algn="ctr"/>
            <a:endParaRPr lang="nb-NO" sz="2000"/>
          </a:p>
          <a:p>
            <a:pPr algn="ctr"/>
            <a:r>
              <a:rPr lang="nb-NO" sz="1000"/>
              <a:t>Mattias </a:t>
            </a:r>
            <a:r>
              <a:rPr lang="nb-NO" sz="1000" err="1"/>
              <a:t>Sjölundh</a:t>
            </a:r>
            <a:endParaRPr lang="nb-NO" sz="1000"/>
          </a:p>
          <a:p>
            <a:pPr algn="ctr"/>
            <a:r>
              <a:rPr lang="nb-NO" sz="1000" err="1"/>
              <a:t>Enhetschef</a:t>
            </a:r>
            <a:r>
              <a:rPr lang="nb-NO" sz="1000"/>
              <a:t> </a:t>
            </a:r>
            <a:r>
              <a:rPr lang="nb-NO" sz="1000" err="1"/>
              <a:t>Inflyttarservice</a:t>
            </a:r>
            <a:endParaRPr lang="nb-NO" sz="1000"/>
          </a:p>
          <a:p>
            <a:pPr algn="ctr"/>
            <a:r>
              <a:rPr lang="nb-NO" sz="1000"/>
              <a:t>Åre </a:t>
            </a:r>
            <a:r>
              <a:rPr lang="nb-NO" sz="1000" err="1"/>
              <a:t>kommun</a:t>
            </a:r>
            <a:r>
              <a:rPr lang="nb-NO" sz="1000"/>
              <a:t>/ </a:t>
            </a:r>
            <a:r>
              <a:rPr lang="nb-NO" sz="1000" err="1"/>
              <a:t>Ååren</a:t>
            </a:r>
            <a:r>
              <a:rPr lang="nb-NO" sz="1000"/>
              <a:t> </a:t>
            </a:r>
            <a:r>
              <a:rPr lang="nb-NO" sz="1000" err="1"/>
              <a:t>tjïelte</a:t>
            </a:r>
            <a:endParaRPr lang="nb-NO" sz="1000"/>
          </a:p>
        </p:txBody>
      </p:sp>
      <p:sp>
        <p:nvSpPr>
          <p:cNvPr id="9" name="Plassholder for innhold 8">
            <a:extLst>
              <a:ext uri="{FF2B5EF4-FFF2-40B4-BE49-F238E27FC236}">
                <a16:creationId xmlns:a16="http://schemas.microsoft.com/office/drawing/2014/main" id="{97BDCD8C-C25B-414F-B1E1-EA38343C5B6A}"/>
              </a:ext>
            </a:extLst>
          </p:cNvPr>
          <p:cNvSpPr>
            <a:spLocks noGrp="1"/>
          </p:cNvSpPr>
          <p:nvPr>
            <p:ph sz="half" idx="2"/>
          </p:nvPr>
        </p:nvSpPr>
        <p:spPr>
          <a:xfrm>
            <a:off x="3981652" y="1063361"/>
            <a:ext cx="4118992" cy="3534968"/>
          </a:xfrm>
        </p:spPr>
        <p:txBody>
          <a:bodyPr/>
          <a:lstStyle/>
          <a:p>
            <a:pPr algn="ctr"/>
            <a:endParaRPr lang="nb-NO"/>
          </a:p>
        </p:txBody>
      </p:sp>
      <p:sp>
        <p:nvSpPr>
          <p:cNvPr id="10" name="Tittel 1">
            <a:extLst>
              <a:ext uri="{FF2B5EF4-FFF2-40B4-BE49-F238E27FC236}">
                <a16:creationId xmlns:a16="http://schemas.microsoft.com/office/drawing/2014/main" id="{E1AB079A-5AA8-4854-A826-0D546A670A61}"/>
              </a:ext>
            </a:extLst>
          </p:cNvPr>
          <p:cNvSpPr txBox="1">
            <a:spLocks/>
          </p:cNvSpPr>
          <p:nvPr/>
        </p:nvSpPr>
        <p:spPr bwMode="auto">
          <a:xfrm>
            <a:off x="539552" y="1789775"/>
            <a:ext cx="3442100"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a:solidFill>
                  <a:schemeClr val="accent1"/>
                </a:solidFill>
                <a:latin typeface="Calibri"/>
                <a:ea typeface="ＭＳ Ｐゴシック" charset="0"/>
                <a:cs typeface="Apple Chancery"/>
              </a:defRPr>
            </a:lvl1pPr>
            <a:lvl2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2pPr>
            <a:lvl3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3pPr>
            <a:lvl4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4pPr>
            <a:lvl5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5pPr>
            <a:lvl6pPr marL="457200" algn="l" rtl="0" eaLnBrk="1" fontAlgn="base" hangingPunct="1">
              <a:spcBef>
                <a:spcPct val="0"/>
              </a:spcBef>
              <a:spcAft>
                <a:spcPct val="0"/>
              </a:spcAft>
              <a:defRPr sz="3200" b="1">
                <a:solidFill>
                  <a:srgbClr val="B72B16"/>
                </a:solidFill>
                <a:latin typeface="Arial" charset="0"/>
                <a:cs typeface="Arial" charset="0"/>
              </a:defRPr>
            </a:lvl6pPr>
            <a:lvl7pPr marL="914400" algn="l" rtl="0" eaLnBrk="1" fontAlgn="base" hangingPunct="1">
              <a:spcBef>
                <a:spcPct val="0"/>
              </a:spcBef>
              <a:spcAft>
                <a:spcPct val="0"/>
              </a:spcAft>
              <a:defRPr sz="3200" b="1">
                <a:solidFill>
                  <a:srgbClr val="B72B16"/>
                </a:solidFill>
                <a:latin typeface="Arial" charset="0"/>
                <a:cs typeface="Arial" charset="0"/>
              </a:defRPr>
            </a:lvl7pPr>
            <a:lvl8pPr marL="1371600" algn="l" rtl="0" eaLnBrk="1" fontAlgn="base" hangingPunct="1">
              <a:spcBef>
                <a:spcPct val="0"/>
              </a:spcBef>
              <a:spcAft>
                <a:spcPct val="0"/>
              </a:spcAft>
              <a:defRPr sz="3200" b="1">
                <a:solidFill>
                  <a:srgbClr val="B72B16"/>
                </a:solidFill>
                <a:latin typeface="Arial" charset="0"/>
                <a:cs typeface="Arial" charset="0"/>
              </a:defRPr>
            </a:lvl8pPr>
            <a:lvl9pPr marL="1828800" algn="l" rtl="0" eaLnBrk="1" fontAlgn="base" hangingPunct="1">
              <a:spcBef>
                <a:spcPct val="0"/>
              </a:spcBef>
              <a:spcAft>
                <a:spcPct val="0"/>
              </a:spcAft>
              <a:defRPr sz="3200" b="1">
                <a:solidFill>
                  <a:srgbClr val="B72B16"/>
                </a:solidFill>
                <a:latin typeface="Arial" charset="0"/>
                <a:cs typeface="Arial" charset="0"/>
              </a:defRPr>
            </a:lvl9pPr>
          </a:lstStyle>
          <a:p>
            <a:pPr algn="ctr"/>
            <a:r>
              <a:rPr lang="nb-NO" sz="2800" kern="0">
                <a:solidFill>
                  <a:schemeClr val="tx1"/>
                </a:solidFill>
              </a:rPr>
              <a:t>Slutter å kalle folk flyktning når de har kommet til Åre – da er de ferdig flyktet!</a:t>
            </a:r>
          </a:p>
        </p:txBody>
      </p:sp>
    </p:spTree>
    <p:extLst>
      <p:ext uri="{BB962C8B-B14F-4D97-AF65-F5344CB8AC3E}">
        <p14:creationId xmlns:p14="http://schemas.microsoft.com/office/powerpoint/2010/main" val="2874736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1B7AFF-D0A1-4259-8975-D667E7CDF0BA}"/>
              </a:ext>
            </a:extLst>
          </p:cNvPr>
          <p:cNvSpPr>
            <a:spLocks noGrp="1"/>
          </p:cNvSpPr>
          <p:nvPr>
            <p:ph type="title"/>
          </p:nvPr>
        </p:nvSpPr>
        <p:spPr/>
        <p:txBody>
          <a:bodyPr/>
          <a:lstStyle/>
          <a:p>
            <a:r>
              <a:rPr lang="nb-NO"/>
              <a:t>Dagens quiz:</a:t>
            </a:r>
          </a:p>
        </p:txBody>
      </p:sp>
      <p:sp>
        <p:nvSpPr>
          <p:cNvPr id="3" name="Plassholder for innhold 2">
            <a:extLst>
              <a:ext uri="{FF2B5EF4-FFF2-40B4-BE49-F238E27FC236}">
                <a16:creationId xmlns:a16="http://schemas.microsoft.com/office/drawing/2014/main" id="{0C395840-6962-4905-833C-141CAC5D35A9}"/>
              </a:ext>
            </a:extLst>
          </p:cNvPr>
          <p:cNvSpPr>
            <a:spLocks noGrp="1"/>
          </p:cNvSpPr>
          <p:nvPr>
            <p:ph idx="1"/>
          </p:nvPr>
        </p:nvSpPr>
        <p:spPr/>
        <p:txBody>
          <a:bodyPr/>
          <a:lstStyle/>
          <a:p>
            <a:r>
              <a:rPr lang="nb-NO">
                <a:solidFill>
                  <a:schemeClr val="bg1">
                    <a:lumMod val="75000"/>
                  </a:schemeClr>
                </a:solidFill>
              </a:rPr>
              <a:t>Hvor mange innvandrere bodde det i Namsskogan 1.1. 2018</a:t>
            </a:r>
          </a:p>
          <a:p>
            <a:pPr lvl="1"/>
            <a:r>
              <a:rPr lang="nb-NO">
                <a:solidFill>
                  <a:schemeClr val="bg1">
                    <a:lumMod val="75000"/>
                  </a:schemeClr>
                </a:solidFill>
              </a:rPr>
              <a:t>103 personer, dvs. 11,5 prosent av befolkningen (knapt prosent 10 år tilbake)</a:t>
            </a:r>
          </a:p>
          <a:p>
            <a:endParaRPr lang="nb-NO">
              <a:solidFill>
                <a:schemeClr val="bg1">
                  <a:lumMod val="75000"/>
                </a:schemeClr>
              </a:solidFill>
            </a:endParaRPr>
          </a:p>
          <a:p>
            <a:r>
              <a:rPr lang="nb-NO">
                <a:solidFill>
                  <a:schemeClr val="bg1">
                    <a:lumMod val="75000"/>
                  </a:schemeClr>
                </a:solidFill>
              </a:rPr>
              <a:t>Hvor mange har flyttet til Namsskogan de siste 10 årene (2008-2018)</a:t>
            </a:r>
          </a:p>
          <a:p>
            <a:pPr lvl="1"/>
            <a:r>
              <a:rPr lang="nb-NO">
                <a:solidFill>
                  <a:schemeClr val="bg1">
                    <a:lumMod val="75000"/>
                  </a:schemeClr>
                </a:solidFill>
              </a:rPr>
              <a:t>507 personer (429 innenlands og 78 fra utlandet)</a:t>
            </a:r>
          </a:p>
          <a:p>
            <a:pPr lvl="1"/>
            <a:r>
              <a:rPr lang="nb-NO">
                <a:solidFill>
                  <a:schemeClr val="bg1">
                    <a:lumMod val="75000"/>
                  </a:schemeClr>
                </a:solidFill>
              </a:rPr>
              <a:t>476 har flyttet ut i samme periode (18 direkte til utlandet)</a:t>
            </a:r>
          </a:p>
          <a:p>
            <a:pPr lvl="1"/>
            <a:r>
              <a:rPr lang="nb-NO">
                <a:solidFill>
                  <a:schemeClr val="bg1">
                    <a:lumMod val="75000"/>
                  </a:schemeClr>
                </a:solidFill>
              </a:rPr>
              <a:t>Nedgang skyldes flere døde enn fødte</a:t>
            </a:r>
          </a:p>
          <a:p>
            <a:pPr lvl="1"/>
            <a:r>
              <a:rPr lang="nb-NO"/>
              <a:t>I 2017 flyttet 81 til kommunen (47 personer flyttet fra)</a:t>
            </a:r>
          </a:p>
          <a:p>
            <a:pPr lvl="1"/>
            <a:r>
              <a:rPr lang="nb-NO"/>
              <a:t>I 2018 flyttet 37 til kommunen (66 personer flyttet fra)</a:t>
            </a:r>
          </a:p>
          <a:p>
            <a:pPr marL="457200" lvl="1" indent="0">
              <a:buNone/>
            </a:pPr>
            <a:endParaRPr lang="nb-NO"/>
          </a:p>
        </p:txBody>
      </p:sp>
      <p:sp>
        <p:nvSpPr>
          <p:cNvPr id="4" name="Ellipse 3">
            <a:extLst>
              <a:ext uri="{FF2B5EF4-FFF2-40B4-BE49-F238E27FC236}">
                <a16:creationId xmlns:a16="http://schemas.microsoft.com/office/drawing/2014/main" id="{4D995F7F-8ED8-4AC6-8E03-0E2613F4DEB1}"/>
              </a:ext>
            </a:extLst>
          </p:cNvPr>
          <p:cNvSpPr/>
          <p:nvPr/>
        </p:nvSpPr>
        <p:spPr>
          <a:xfrm>
            <a:off x="755575" y="3723877"/>
            <a:ext cx="3929675" cy="12300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51070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6B1F7C-9681-476B-B7DE-43F1E9A19163}"/>
              </a:ext>
            </a:extLst>
          </p:cNvPr>
          <p:cNvSpPr>
            <a:spLocks noGrp="1"/>
          </p:cNvSpPr>
          <p:nvPr>
            <p:ph type="title"/>
          </p:nvPr>
        </p:nvSpPr>
        <p:spPr/>
        <p:txBody>
          <a:bodyPr/>
          <a:lstStyle/>
          <a:p>
            <a:r>
              <a:rPr lang="nb-NO"/>
              <a:t>Hvordan blir folk tatt i mot i Namsskogan?</a:t>
            </a:r>
          </a:p>
        </p:txBody>
      </p:sp>
    </p:spTree>
    <p:extLst>
      <p:ext uri="{BB962C8B-B14F-4D97-AF65-F5344CB8AC3E}">
        <p14:creationId xmlns:p14="http://schemas.microsoft.com/office/powerpoint/2010/main" val="4065312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EC5564-DEDB-4E8B-AF08-6B95B10F0C8B}"/>
              </a:ext>
            </a:extLst>
          </p:cNvPr>
          <p:cNvSpPr>
            <a:spLocks noGrp="1"/>
          </p:cNvSpPr>
          <p:nvPr>
            <p:ph type="title"/>
          </p:nvPr>
        </p:nvSpPr>
        <p:spPr/>
        <p:txBody>
          <a:bodyPr/>
          <a:lstStyle/>
          <a:p>
            <a:r>
              <a:rPr lang="nb-NO">
                <a:sym typeface="Wingdings" panose="05000000000000000000" pitchFamily="2" charset="2"/>
              </a:rPr>
              <a:t>Politikerrollen – å vise vei </a:t>
            </a:r>
            <a:endParaRPr lang="nb-NO"/>
          </a:p>
        </p:txBody>
      </p:sp>
      <p:pic>
        <p:nvPicPr>
          <p:cNvPr id="8" name="Bilde 7">
            <a:extLst>
              <a:ext uri="{FF2B5EF4-FFF2-40B4-BE49-F238E27FC236}">
                <a16:creationId xmlns:a16="http://schemas.microsoft.com/office/drawing/2014/main" id="{83B46D71-11E1-475B-80C9-2F985327AB12}"/>
              </a:ext>
            </a:extLst>
          </p:cNvPr>
          <p:cNvPicPr>
            <a:picLocks noChangeAspect="1"/>
          </p:cNvPicPr>
          <p:nvPr/>
        </p:nvPicPr>
        <p:blipFill>
          <a:blip r:embed="rId3"/>
          <a:stretch>
            <a:fillRect/>
          </a:stretch>
        </p:blipFill>
        <p:spPr>
          <a:xfrm>
            <a:off x="0" y="1151165"/>
            <a:ext cx="9156846" cy="3805632"/>
          </a:xfrm>
          <a:prstGeom prst="rect">
            <a:avLst/>
          </a:prstGeom>
        </p:spPr>
      </p:pic>
      <p:sp>
        <p:nvSpPr>
          <p:cNvPr id="9" name="Rektangel: avrundede hjørner 8">
            <a:extLst>
              <a:ext uri="{FF2B5EF4-FFF2-40B4-BE49-F238E27FC236}">
                <a16:creationId xmlns:a16="http://schemas.microsoft.com/office/drawing/2014/main" id="{56887E58-2BD4-4EBF-A095-0AB921A61FDF}"/>
              </a:ext>
            </a:extLst>
          </p:cNvPr>
          <p:cNvSpPr/>
          <p:nvPr/>
        </p:nvSpPr>
        <p:spPr>
          <a:xfrm>
            <a:off x="6837184" y="2726724"/>
            <a:ext cx="2240692" cy="22300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26956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iteÃ¥ mangfald">
            <a:extLst>
              <a:ext uri="{FF2B5EF4-FFF2-40B4-BE49-F238E27FC236}">
                <a16:creationId xmlns:a16="http://schemas.microsoft.com/office/drawing/2014/main" id="{7AEDD42C-BF9E-4600-BA5E-A20AC72C6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3027" y="0"/>
            <a:ext cx="401637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ABEC5564-DEDB-4E8B-AF08-6B95B10F0C8B}"/>
              </a:ext>
            </a:extLst>
          </p:cNvPr>
          <p:cNvSpPr>
            <a:spLocks noGrp="1"/>
          </p:cNvSpPr>
          <p:nvPr>
            <p:ph type="title"/>
          </p:nvPr>
        </p:nvSpPr>
        <p:spPr/>
        <p:txBody>
          <a:bodyPr/>
          <a:lstStyle/>
          <a:p>
            <a:r>
              <a:rPr lang="nb-NO">
                <a:sym typeface="Wingdings" panose="05000000000000000000" pitchFamily="2" charset="2"/>
              </a:rPr>
              <a:t>Politikerrollen – å vise vei </a:t>
            </a:r>
            <a:endParaRPr lang="nb-NO"/>
          </a:p>
        </p:txBody>
      </p:sp>
      <p:sp>
        <p:nvSpPr>
          <p:cNvPr id="3" name="Plassholder for innhold 2">
            <a:extLst>
              <a:ext uri="{FF2B5EF4-FFF2-40B4-BE49-F238E27FC236}">
                <a16:creationId xmlns:a16="http://schemas.microsoft.com/office/drawing/2014/main" id="{88058617-5F81-4723-91BD-FAC6E8A4F951}"/>
              </a:ext>
            </a:extLst>
          </p:cNvPr>
          <p:cNvSpPr>
            <a:spLocks noGrp="1"/>
          </p:cNvSpPr>
          <p:nvPr>
            <p:ph idx="1"/>
          </p:nvPr>
        </p:nvSpPr>
        <p:spPr/>
        <p:txBody>
          <a:bodyPr/>
          <a:lstStyle/>
          <a:p>
            <a:r>
              <a:rPr lang="nb-NO"/>
              <a:t>Eksempel Piteå</a:t>
            </a:r>
          </a:p>
        </p:txBody>
      </p:sp>
      <p:pic>
        <p:nvPicPr>
          <p:cNvPr id="4" name="Bilde 3">
            <a:extLst>
              <a:ext uri="{FF2B5EF4-FFF2-40B4-BE49-F238E27FC236}">
                <a16:creationId xmlns:a16="http://schemas.microsoft.com/office/drawing/2014/main" id="{04643B1C-D3D2-47CE-9AD0-D6CA1112C0BC}"/>
              </a:ext>
            </a:extLst>
          </p:cNvPr>
          <p:cNvPicPr>
            <a:picLocks noChangeAspect="1"/>
          </p:cNvPicPr>
          <p:nvPr/>
        </p:nvPicPr>
        <p:blipFill rotWithShape="1">
          <a:blip r:embed="rId4">
            <a:alphaModFix/>
          </a:blip>
          <a:srcRect l="7114" t="12537" r="9478"/>
          <a:stretch/>
        </p:blipFill>
        <p:spPr>
          <a:xfrm>
            <a:off x="3660702" y="2435975"/>
            <a:ext cx="3242122" cy="2268115"/>
          </a:xfrm>
          <a:prstGeom prst="rect">
            <a:avLst/>
          </a:prstGeom>
        </p:spPr>
      </p:pic>
      <p:pic>
        <p:nvPicPr>
          <p:cNvPr id="5" name="Bilde 4">
            <a:extLst>
              <a:ext uri="{FF2B5EF4-FFF2-40B4-BE49-F238E27FC236}">
                <a16:creationId xmlns:a16="http://schemas.microsoft.com/office/drawing/2014/main" id="{A9511627-B6B6-4560-877D-A06FF93F0EA1}"/>
              </a:ext>
            </a:extLst>
          </p:cNvPr>
          <p:cNvPicPr>
            <a:picLocks noChangeAspect="1"/>
          </p:cNvPicPr>
          <p:nvPr/>
        </p:nvPicPr>
        <p:blipFill rotWithShape="1">
          <a:blip r:embed="rId5"/>
          <a:srcRect r="20314"/>
          <a:stretch/>
        </p:blipFill>
        <p:spPr>
          <a:xfrm>
            <a:off x="395284" y="1731795"/>
            <a:ext cx="3055197" cy="2555056"/>
          </a:xfrm>
          <a:prstGeom prst="rect">
            <a:avLst/>
          </a:prstGeom>
        </p:spPr>
      </p:pic>
    </p:spTree>
    <p:extLst>
      <p:ext uri="{BB962C8B-B14F-4D97-AF65-F5344CB8AC3E}">
        <p14:creationId xmlns:p14="http://schemas.microsoft.com/office/powerpoint/2010/main" val="1578710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2EC843-FDCB-41F3-93A3-22A5C3F0D31D}"/>
              </a:ext>
            </a:extLst>
          </p:cNvPr>
          <p:cNvSpPr>
            <a:spLocks noGrp="1"/>
          </p:cNvSpPr>
          <p:nvPr>
            <p:ph type="title"/>
          </p:nvPr>
        </p:nvSpPr>
        <p:spPr>
          <a:xfrm>
            <a:off x="323528" y="2211710"/>
            <a:ext cx="8353425" cy="594122"/>
          </a:xfrm>
        </p:spPr>
        <p:txBody>
          <a:bodyPr/>
          <a:lstStyle/>
          <a:p>
            <a:pPr algn="ctr"/>
            <a:r>
              <a:rPr lang="nb-NO"/>
              <a:t>Hva tenker du nå?</a:t>
            </a:r>
          </a:p>
        </p:txBody>
      </p:sp>
    </p:spTree>
    <p:extLst>
      <p:ext uri="{BB962C8B-B14F-4D97-AF65-F5344CB8AC3E}">
        <p14:creationId xmlns:p14="http://schemas.microsoft.com/office/powerpoint/2010/main" val="136852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658AED-D922-43D6-BF9A-CC54576E4F25}"/>
              </a:ext>
            </a:extLst>
          </p:cNvPr>
          <p:cNvSpPr>
            <a:spLocks noGrp="1"/>
          </p:cNvSpPr>
          <p:nvPr>
            <p:ph type="title"/>
          </p:nvPr>
        </p:nvSpPr>
        <p:spPr>
          <a:xfrm>
            <a:off x="395288" y="371803"/>
            <a:ext cx="8353425" cy="486128"/>
          </a:xfrm>
        </p:spPr>
        <p:txBody>
          <a:bodyPr/>
          <a:lstStyle/>
          <a:p>
            <a:r>
              <a:rPr lang="nb-NO"/>
              <a:t>Gruppearbeid:</a:t>
            </a:r>
          </a:p>
        </p:txBody>
      </p:sp>
      <p:sp>
        <p:nvSpPr>
          <p:cNvPr id="3" name="Plassholder for innhold 2">
            <a:extLst>
              <a:ext uri="{FF2B5EF4-FFF2-40B4-BE49-F238E27FC236}">
                <a16:creationId xmlns:a16="http://schemas.microsoft.com/office/drawing/2014/main" id="{D82CE251-798B-40B5-B23F-77D2F8B703D4}"/>
              </a:ext>
            </a:extLst>
          </p:cNvPr>
          <p:cNvSpPr>
            <a:spLocks noGrp="1"/>
          </p:cNvSpPr>
          <p:nvPr>
            <p:ph idx="1"/>
          </p:nvPr>
        </p:nvSpPr>
        <p:spPr>
          <a:xfrm>
            <a:off x="395287" y="1059656"/>
            <a:ext cx="8353425" cy="3516986"/>
          </a:xfrm>
        </p:spPr>
        <p:txBody>
          <a:bodyPr/>
          <a:lstStyle/>
          <a:p>
            <a:pPr marL="0" indent="0">
              <a:buNone/>
            </a:pPr>
            <a:r>
              <a:rPr lang="nb-NO">
                <a:solidFill>
                  <a:schemeClr val="accent1"/>
                </a:solidFill>
              </a:rPr>
              <a:t>1. Hva har vi hørt som er relevant for Namsskogan  </a:t>
            </a:r>
            <a:endParaRPr lang="nb-NO" sz="1400">
              <a:solidFill>
                <a:schemeClr val="accent1"/>
              </a:solidFill>
            </a:endParaRPr>
          </a:p>
          <a:p>
            <a:pPr marL="0" indent="0">
              <a:buNone/>
            </a:pPr>
            <a:r>
              <a:rPr lang="nb-NO" sz="1400"/>
              <a:t>Arbeidsmetode: </a:t>
            </a:r>
          </a:p>
          <a:p>
            <a:pPr marL="0" indent="0">
              <a:buNone/>
            </a:pPr>
            <a:r>
              <a:rPr lang="nb-NO" sz="1400"/>
              <a:t>To minutter for dere selv. Dele med hverandre. Refleksjon i plenum. (10 -12 min.)</a:t>
            </a:r>
          </a:p>
          <a:p>
            <a:pPr marL="0" indent="0">
              <a:buNone/>
            </a:pPr>
            <a:endParaRPr lang="nb-NO" sz="1400"/>
          </a:p>
          <a:p>
            <a:pPr marL="0" indent="0">
              <a:buNone/>
            </a:pPr>
            <a:r>
              <a:rPr lang="nb-NO">
                <a:solidFill>
                  <a:schemeClr val="accent1"/>
                </a:solidFill>
              </a:rPr>
              <a:t>2. Hva vil vi gjøre noe med? </a:t>
            </a:r>
          </a:p>
          <a:p>
            <a:pPr marL="0" indent="0">
              <a:buNone/>
            </a:pPr>
            <a:r>
              <a:rPr lang="nb-NO" sz="1400"/>
              <a:t>Arbeidsmetode: </a:t>
            </a:r>
          </a:p>
          <a:p>
            <a:pPr marL="0" indent="0">
              <a:buNone/>
            </a:pPr>
            <a:r>
              <a:rPr lang="nb-NO" sz="1400"/>
              <a:t>- To minutter for dere selv, dele med hverandre.</a:t>
            </a:r>
          </a:p>
          <a:p>
            <a:pPr marL="0" indent="0">
              <a:buNone/>
            </a:pPr>
            <a:r>
              <a:rPr lang="nb-NO" sz="1400"/>
              <a:t>- Prioriter ett til tre konkrete tiltak/arbeidsområder. Hvilke resultat kan det gi? Diskuter hvordan vi skal få det til. </a:t>
            </a:r>
          </a:p>
          <a:p>
            <a:pPr marL="0" indent="0">
              <a:buNone/>
            </a:pPr>
            <a:r>
              <a:rPr lang="nb-NO" sz="1400"/>
              <a:t>- Forberede presentasjon i plenum</a:t>
            </a:r>
          </a:p>
          <a:p>
            <a:pPr marL="0" indent="0">
              <a:buNone/>
            </a:pPr>
            <a:endParaRPr lang="nb-NO" sz="1400"/>
          </a:p>
          <a:p>
            <a:pPr marL="0" indent="0">
              <a:buNone/>
            </a:pPr>
            <a:r>
              <a:rPr lang="nb-NO">
                <a:solidFill>
                  <a:schemeClr val="accent1"/>
                </a:solidFill>
              </a:rPr>
              <a:t>3. Presentasjon i plenum – to minutter til hver gruppe </a:t>
            </a:r>
          </a:p>
          <a:p>
            <a:pPr marL="0" indent="0">
              <a:buNone/>
            </a:pPr>
            <a:r>
              <a:rPr lang="nb-NO" sz="1400"/>
              <a:t>Kommunestyresalen</a:t>
            </a:r>
          </a:p>
          <a:p>
            <a:pPr marL="0" indent="0">
              <a:buNone/>
            </a:pPr>
            <a:endParaRPr lang="nb-NO" sz="1400"/>
          </a:p>
        </p:txBody>
      </p:sp>
      <p:sp>
        <p:nvSpPr>
          <p:cNvPr id="4" name="TekstSylinder 3">
            <a:extLst>
              <a:ext uri="{FF2B5EF4-FFF2-40B4-BE49-F238E27FC236}">
                <a16:creationId xmlns:a16="http://schemas.microsoft.com/office/drawing/2014/main" id="{DAFF2F5D-0CBC-45E5-9934-4614A568CA53}"/>
              </a:ext>
            </a:extLst>
          </p:cNvPr>
          <p:cNvSpPr txBox="1"/>
          <p:nvPr/>
        </p:nvSpPr>
        <p:spPr>
          <a:xfrm>
            <a:off x="395287" y="4771697"/>
            <a:ext cx="6520733" cy="307777"/>
          </a:xfrm>
          <a:prstGeom prst="rect">
            <a:avLst/>
          </a:prstGeom>
          <a:noFill/>
          <a:ln>
            <a:solidFill>
              <a:schemeClr val="accent1"/>
            </a:solidFill>
          </a:ln>
        </p:spPr>
        <p:txBody>
          <a:bodyPr wrap="square" rtlCol="0">
            <a:spAutoFit/>
          </a:bodyPr>
          <a:lstStyle/>
          <a:p>
            <a:r>
              <a:rPr lang="nb-NO" sz="1400">
                <a:latin typeface="+mn-lt"/>
              </a:rPr>
              <a:t>Dere som sitter hjemme kan sende dine refleksjoner/innspill på epost til ordfører</a:t>
            </a:r>
          </a:p>
        </p:txBody>
      </p:sp>
    </p:spTree>
    <p:extLst>
      <p:ext uri="{BB962C8B-B14F-4D97-AF65-F5344CB8AC3E}">
        <p14:creationId xmlns:p14="http://schemas.microsoft.com/office/powerpoint/2010/main" val="2918765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A9951980-42B1-4B89-91F1-CED3B93E6655}"/>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2411762" y="139657"/>
            <a:ext cx="3888432" cy="4864186"/>
          </a:xfrm>
          <a:prstGeom prst="rect">
            <a:avLst/>
          </a:prstGeom>
        </p:spPr>
      </p:pic>
      <p:sp>
        <p:nvSpPr>
          <p:cNvPr id="5" name="Tittel 4">
            <a:extLst>
              <a:ext uri="{FF2B5EF4-FFF2-40B4-BE49-F238E27FC236}">
                <a16:creationId xmlns:a16="http://schemas.microsoft.com/office/drawing/2014/main" id="{DCD5CFCC-1CB9-462A-8EB2-02A2FB785D28}"/>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3027524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n illustrasjon der tannhjul viser ulike elementer i lokal samfunnsutvikling.">
            <a:extLst>
              <a:ext uri="{FF2B5EF4-FFF2-40B4-BE49-F238E27FC236}">
                <a16:creationId xmlns:a16="http://schemas.microsoft.com/office/drawing/2014/main" id="{A1AC2DE0-FBD3-46F7-8E13-BBD6599C37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55" y="300633"/>
            <a:ext cx="4551616" cy="2880320"/>
          </a:xfrm>
          <a:prstGeom prst="rect">
            <a:avLst/>
          </a:prstGeom>
        </p:spPr>
      </p:pic>
      <p:sp>
        <p:nvSpPr>
          <p:cNvPr id="10" name="TekstSylinder 9">
            <a:extLst>
              <a:ext uri="{FF2B5EF4-FFF2-40B4-BE49-F238E27FC236}">
                <a16:creationId xmlns:a16="http://schemas.microsoft.com/office/drawing/2014/main" id="{417565F5-655E-42EE-8FF7-121934C0AB51}"/>
              </a:ext>
            </a:extLst>
          </p:cNvPr>
          <p:cNvSpPr txBox="1"/>
          <p:nvPr/>
        </p:nvSpPr>
        <p:spPr>
          <a:xfrm>
            <a:off x="680573" y="3435846"/>
            <a:ext cx="4158555" cy="1231106"/>
          </a:xfrm>
          <a:prstGeom prst="rect">
            <a:avLst/>
          </a:prstGeom>
          <a:noFill/>
        </p:spPr>
        <p:txBody>
          <a:bodyPr wrap="square" rtlCol="0">
            <a:spAutoFit/>
          </a:bodyPr>
          <a:lstStyle/>
          <a:p>
            <a:r>
              <a:rPr lang="nn-NO" sz="1800">
                <a:solidFill>
                  <a:schemeClr val="bg1"/>
                </a:solidFill>
                <a:latin typeface="+mn-lt"/>
              </a:rPr>
              <a:t>Lokal samfunnsutvikling </a:t>
            </a:r>
            <a:br>
              <a:rPr lang="nn-NO" sz="1800">
                <a:solidFill>
                  <a:schemeClr val="bg1"/>
                </a:solidFill>
                <a:latin typeface="+mn-lt"/>
              </a:rPr>
            </a:br>
            <a:r>
              <a:rPr lang="nn-NO" sz="1800">
                <a:solidFill>
                  <a:schemeClr val="bg1"/>
                </a:solidFill>
                <a:latin typeface="+mn-lt"/>
              </a:rPr>
              <a:t>er å arbeide for å utvikle </a:t>
            </a:r>
            <a:br>
              <a:rPr lang="nn-NO" sz="1800">
                <a:solidFill>
                  <a:schemeClr val="bg1"/>
                </a:solidFill>
                <a:latin typeface="+mn-lt"/>
              </a:rPr>
            </a:br>
            <a:r>
              <a:rPr lang="nn-NO" sz="1800">
                <a:solidFill>
                  <a:schemeClr val="bg1"/>
                </a:solidFill>
                <a:latin typeface="+mn-lt"/>
              </a:rPr>
              <a:t>kommunen som </a:t>
            </a:r>
            <a:r>
              <a:rPr lang="nn-NO" sz="1800" err="1">
                <a:solidFill>
                  <a:schemeClr val="bg1"/>
                </a:solidFill>
                <a:latin typeface="+mn-lt"/>
              </a:rPr>
              <a:t>bosted</a:t>
            </a:r>
            <a:r>
              <a:rPr lang="nn-NO" sz="1800">
                <a:solidFill>
                  <a:schemeClr val="bg1"/>
                </a:solidFill>
                <a:latin typeface="+mn-lt"/>
              </a:rPr>
              <a:t>, </a:t>
            </a:r>
            <a:br>
              <a:rPr lang="nn-NO" sz="1800">
                <a:solidFill>
                  <a:schemeClr val="bg1"/>
                </a:solidFill>
                <a:latin typeface="+mn-lt"/>
              </a:rPr>
            </a:br>
            <a:r>
              <a:rPr lang="nn-NO" sz="1800">
                <a:solidFill>
                  <a:schemeClr val="bg1"/>
                </a:solidFill>
                <a:latin typeface="+mn-lt"/>
              </a:rPr>
              <a:t>og legge til rette for arbeidsliv og fritid</a:t>
            </a:r>
            <a:endParaRPr lang="nb-NO" sz="2000" err="1">
              <a:solidFill>
                <a:schemeClr val="bg1"/>
              </a:solidFill>
              <a:latin typeface="+mn-lt"/>
            </a:endParaRPr>
          </a:p>
        </p:txBody>
      </p:sp>
      <p:pic>
        <p:nvPicPr>
          <p:cNvPr id="4" name="Plassholder for innhold 4">
            <a:extLst>
              <a:ext uri="{FF2B5EF4-FFF2-40B4-BE49-F238E27FC236}">
                <a16:creationId xmlns:a16="http://schemas.microsoft.com/office/drawing/2014/main" id="{C510AED6-54F1-4A62-B6C8-EEFE314E471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39590" y="0"/>
            <a:ext cx="4320480" cy="5143500"/>
          </a:xfrm>
          <a:prstGeom prst="rect">
            <a:avLst/>
          </a:prstGeom>
        </p:spPr>
      </p:pic>
      <p:sp>
        <p:nvSpPr>
          <p:cNvPr id="5" name="TekstSylinder 4">
            <a:extLst>
              <a:ext uri="{FF2B5EF4-FFF2-40B4-BE49-F238E27FC236}">
                <a16:creationId xmlns:a16="http://schemas.microsoft.com/office/drawing/2014/main" id="{A96AA4C0-1334-4FCF-A5C3-74E4AE58299A}"/>
              </a:ext>
            </a:extLst>
          </p:cNvPr>
          <p:cNvSpPr txBox="1"/>
          <p:nvPr/>
        </p:nvSpPr>
        <p:spPr>
          <a:xfrm>
            <a:off x="4838666" y="4797504"/>
            <a:ext cx="4427984" cy="215444"/>
          </a:xfrm>
          <a:prstGeom prst="rect">
            <a:avLst/>
          </a:prstGeom>
          <a:noFill/>
        </p:spPr>
        <p:txBody>
          <a:bodyPr wrap="square" rtlCol="0">
            <a:spAutoFit/>
          </a:bodyPr>
          <a:lstStyle/>
          <a:p>
            <a:r>
              <a:rPr lang="nb-NO" sz="800">
                <a:latin typeface="+mj-lt"/>
              </a:rPr>
              <a:t>Foto: Håvard Zeiner. Bildet er publisert i forbindelse med artikkelen </a:t>
            </a:r>
            <a:r>
              <a:rPr lang="nb-NO" sz="800" i="1">
                <a:latin typeface="+mj-lt"/>
              </a:rPr>
              <a:t>Flukten fra Aleppo </a:t>
            </a:r>
            <a:r>
              <a:rPr lang="nb-NO" sz="800">
                <a:latin typeface="+mj-lt"/>
              </a:rPr>
              <a:t>i Trønder-Avisa</a:t>
            </a:r>
          </a:p>
        </p:txBody>
      </p:sp>
    </p:spTree>
    <p:extLst>
      <p:ext uri="{BB962C8B-B14F-4D97-AF65-F5344CB8AC3E}">
        <p14:creationId xmlns:p14="http://schemas.microsoft.com/office/powerpoint/2010/main" val="3993010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48vlpl2642pa30ejq72t9ozh-wpengine.netdna-ssl.com/wp-content/uploads/2019/01/Forsorgergrad-2018.png">
            <a:extLst>
              <a:ext uri="{FF2B5EF4-FFF2-40B4-BE49-F238E27FC236}">
                <a16:creationId xmlns:a16="http://schemas.microsoft.com/office/drawing/2014/main" id="{18D2803C-B176-462F-B217-B38C5E945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46" y="0"/>
            <a:ext cx="336073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48vlpl2642pa30ejq72t9ozh-wpengine.netdna-ssl.com/wp-content/uploads/2019/01/Forsorgergrad-2040.png">
            <a:extLst>
              <a:ext uri="{FF2B5EF4-FFF2-40B4-BE49-F238E27FC236}">
                <a16:creationId xmlns:a16="http://schemas.microsoft.com/office/drawing/2014/main" id="{7BB1449C-1C64-4E6A-BD1D-DCD5022BA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0"/>
            <a:ext cx="37750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811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CCA44D-3684-4A9C-91A7-3F00488CD463}"/>
              </a:ext>
            </a:extLst>
          </p:cNvPr>
          <p:cNvSpPr>
            <a:spLocks noGrp="1"/>
          </p:cNvSpPr>
          <p:nvPr>
            <p:ph type="title"/>
          </p:nvPr>
        </p:nvSpPr>
        <p:spPr/>
        <p:txBody>
          <a:bodyPr/>
          <a:lstStyle/>
          <a:p>
            <a:r>
              <a:rPr lang="nb-NO"/>
              <a:t>Utviklingsbane for Namsskogan</a:t>
            </a:r>
          </a:p>
        </p:txBody>
      </p:sp>
      <p:pic>
        <p:nvPicPr>
          <p:cNvPr id="5" name="Plassholder for innhold 4">
            <a:extLst>
              <a:ext uri="{FF2B5EF4-FFF2-40B4-BE49-F238E27FC236}">
                <a16:creationId xmlns:a16="http://schemas.microsoft.com/office/drawing/2014/main" id="{84A89B15-23B6-4C2F-8C9B-E51191A3BE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1119" y="1325456"/>
            <a:ext cx="4651059" cy="3511550"/>
          </a:xfrm>
        </p:spPr>
      </p:pic>
      <p:sp>
        <p:nvSpPr>
          <p:cNvPr id="6" name="TekstSylinder 5">
            <a:extLst>
              <a:ext uri="{FF2B5EF4-FFF2-40B4-BE49-F238E27FC236}">
                <a16:creationId xmlns:a16="http://schemas.microsoft.com/office/drawing/2014/main" id="{1015F12C-0BD5-4FB0-8122-51886961F385}"/>
              </a:ext>
            </a:extLst>
          </p:cNvPr>
          <p:cNvSpPr txBox="1"/>
          <p:nvPr/>
        </p:nvSpPr>
        <p:spPr>
          <a:xfrm>
            <a:off x="5651500" y="3785175"/>
            <a:ext cx="2197100" cy="523220"/>
          </a:xfrm>
          <a:prstGeom prst="rect">
            <a:avLst/>
          </a:prstGeom>
          <a:noFill/>
        </p:spPr>
        <p:txBody>
          <a:bodyPr wrap="square" rtlCol="0">
            <a:spAutoFit/>
          </a:bodyPr>
          <a:lstStyle/>
          <a:p>
            <a:r>
              <a:rPr lang="nb-NO" sz="1400">
                <a:latin typeface="+mn-lt"/>
              </a:rPr>
              <a:t>Knut </a:t>
            </a:r>
            <a:r>
              <a:rPr lang="nb-NO" sz="1400" err="1">
                <a:latin typeface="+mn-lt"/>
              </a:rPr>
              <a:t>Vareide</a:t>
            </a:r>
            <a:r>
              <a:rPr lang="nb-NO" sz="1400">
                <a:latin typeface="+mn-lt"/>
              </a:rPr>
              <a:t>, Telemarksforsking (2019) </a:t>
            </a:r>
          </a:p>
        </p:txBody>
      </p:sp>
    </p:spTree>
    <p:extLst>
      <p:ext uri="{BB962C8B-B14F-4D97-AF65-F5344CB8AC3E}">
        <p14:creationId xmlns:p14="http://schemas.microsoft.com/office/powerpoint/2010/main" val="1617472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61B5C7-0764-4005-87C5-1B6FA592B6F2}"/>
              </a:ext>
            </a:extLst>
          </p:cNvPr>
          <p:cNvSpPr>
            <a:spLocks noGrp="1"/>
          </p:cNvSpPr>
          <p:nvPr>
            <p:ph type="title"/>
          </p:nvPr>
        </p:nvSpPr>
        <p:spPr>
          <a:xfrm>
            <a:off x="5711252" y="875601"/>
            <a:ext cx="2920143" cy="3392297"/>
          </a:xfrm>
        </p:spPr>
        <p:txBody>
          <a:bodyPr/>
          <a:lstStyle/>
          <a:p>
            <a:pPr algn="ctr"/>
            <a:r>
              <a:rPr lang="nb-NO"/>
              <a:t>Namsskogan trenger (unge) folk </a:t>
            </a:r>
            <a:br>
              <a:rPr lang="nb-NO"/>
            </a:br>
            <a:r>
              <a:rPr lang="nb-NO"/>
              <a:t>– </a:t>
            </a:r>
            <a:br>
              <a:rPr lang="nb-NO"/>
            </a:br>
            <a:r>
              <a:rPr lang="nb-NO"/>
              <a:t>Ta vare på de som kommer!</a:t>
            </a:r>
          </a:p>
        </p:txBody>
      </p:sp>
      <p:pic>
        <p:nvPicPr>
          <p:cNvPr id="4" name="Plassholder for innhold 3" descr="Et bilde som inneholder person, tak, innendørs, stående&#10;&#10;Automatisk generert beskrivelse">
            <a:extLst>
              <a:ext uri="{FF2B5EF4-FFF2-40B4-BE49-F238E27FC236}">
                <a16:creationId xmlns:a16="http://schemas.microsoft.com/office/drawing/2014/main" id="{49860681-5BE8-43C6-B86E-37F15DBCF1F4}"/>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l="6063" t="20602" r="5048"/>
          <a:stretch/>
        </p:blipFill>
        <p:spPr>
          <a:xfrm>
            <a:off x="512605" y="854509"/>
            <a:ext cx="5063736" cy="3392297"/>
          </a:xfrm>
          <a:prstGeom prst="rect">
            <a:avLst/>
          </a:prstGeom>
          <a:ln>
            <a:noFill/>
          </a:ln>
          <a:effectLst>
            <a:outerShdw blurRad="190500" algn="tl" rotWithShape="0">
              <a:srgbClr val="000000">
                <a:alpha val="70000"/>
              </a:srgbClr>
            </a:outerShdw>
          </a:effectLst>
        </p:spPr>
      </p:pic>
      <p:sp>
        <p:nvSpPr>
          <p:cNvPr id="5" name="TekstSylinder 4">
            <a:extLst>
              <a:ext uri="{FF2B5EF4-FFF2-40B4-BE49-F238E27FC236}">
                <a16:creationId xmlns:a16="http://schemas.microsoft.com/office/drawing/2014/main" id="{3D8378DF-9024-49EE-B86B-847C2A20479E}"/>
              </a:ext>
            </a:extLst>
          </p:cNvPr>
          <p:cNvSpPr txBox="1"/>
          <p:nvPr/>
        </p:nvSpPr>
        <p:spPr>
          <a:xfrm>
            <a:off x="1283268" y="4246806"/>
            <a:ext cx="4427984" cy="215444"/>
          </a:xfrm>
          <a:prstGeom prst="rect">
            <a:avLst/>
          </a:prstGeom>
          <a:noFill/>
        </p:spPr>
        <p:txBody>
          <a:bodyPr wrap="square" rtlCol="0">
            <a:spAutoFit/>
          </a:bodyPr>
          <a:lstStyle/>
          <a:p>
            <a:r>
              <a:rPr lang="nb-NO" sz="800">
                <a:solidFill>
                  <a:schemeClr val="bg1"/>
                </a:solidFill>
                <a:latin typeface="+mj-lt"/>
              </a:rPr>
              <a:t>Bildet er tatt i forbindelse med språkkafé på Frivilligsentralen. Foto: Anne Elisabeth Brekkvassmo</a:t>
            </a:r>
          </a:p>
        </p:txBody>
      </p:sp>
    </p:spTree>
    <p:extLst>
      <p:ext uri="{BB962C8B-B14F-4D97-AF65-F5344CB8AC3E}">
        <p14:creationId xmlns:p14="http://schemas.microsoft.com/office/powerpoint/2010/main" val="3713570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63AA522-6541-40C9-9693-DE3A0850028B}"/>
              </a:ext>
            </a:extLst>
          </p:cNvPr>
          <p:cNvSpPr>
            <a:spLocks noGrp="1"/>
          </p:cNvSpPr>
          <p:nvPr>
            <p:ph type="body" sz="half" idx="2"/>
          </p:nvPr>
        </p:nvSpPr>
        <p:spPr>
          <a:xfrm>
            <a:off x="4211960" y="1661063"/>
            <a:ext cx="1872208" cy="1350150"/>
          </a:xfrm>
        </p:spPr>
        <p:txBody>
          <a:bodyPr/>
          <a:lstStyle/>
          <a:p>
            <a:r>
              <a:rPr lang="nb-NO" sz="1400"/>
              <a:t>Jeg ønsker en venn å gå på fisketur sammen med, uansett vær. </a:t>
            </a:r>
          </a:p>
          <a:p>
            <a:endParaRPr lang="nb-NO" sz="1400"/>
          </a:p>
          <a:p>
            <a:r>
              <a:rPr lang="nb-NO" sz="1200" err="1"/>
              <a:t>Alaa</a:t>
            </a:r>
            <a:r>
              <a:rPr lang="nb-NO" sz="1200"/>
              <a:t> Abdullah, 36 år</a:t>
            </a:r>
          </a:p>
        </p:txBody>
      </p:sp>
      <p:sp>
        <p:nvSpPr>
          <p:cNvPr id="3" name="Plassholder for tekst 2">
            <a:extLst>
              <a:ext uri="{FF2B5EF4-FFF2-40B4-BE49-F238E27FC236}">
                <a16:creationId xmlns:a16="http://schemas.microsoft.com/office/drawing/2014/main" id="{FE38D033-97DC-4263-8154-9E00CDABFBA9}"/>
              </a:ext>
            </a:extLst>
          </p:cNvPr>
          <p:cNvSpPr>
            <a:spLocks noGrp="1"/>
          </p:cNvSpPr>
          <p:nvPr>
            <p:ph type="body" sz="half" idx="13"/>
          </p:nvPr>
        </p:nvSpPr>
        <p:spPr>
          <a:xfrm>
            <a:off x="6379779" y="2442161"/>
            <a:ext cx="2144111" cy="1625342"/>
          </a:xfrm>
        </p:spPr>
        <p:txBody>
          <a:bodyPr/>
          <a:lstStyle/>
          <a:p>
            <a:r>
              <a:rPr lang="nb-NO" sz="1400"/>
              <a:t>Jeg ønsker at en norsk venn kan komme på besøk. Kanskje kan han spille sjakk med meg eller ta meg med på tur…</a:t>
            </a:r>
          </a:p>
          <a:p>
            <a:endParaRPr lang="nb-NO" sz="1200"/>
          </a:p>
          <a:p>
            <a:r>
              <a:rPr lang="nb-NO" sz="1200"/>
              <a:t>Mohammed </a:t>
            </a:r>
            <a:r>
              <a:rPr lang="nb-NO" sz="1200" err="1"/>
              <a:t>Alysuef</a:t>
            </a:r>
            <a:r>
              <a:rPr lang="nb-NO" sz="1200"/>
              <a:t> </a:t>
            </a:r>
            <a:r>
              <a:rPr lang="nb-NO" sz="1200" err="1"/>
              <a:t>Alharaki</a:t>
            </a:r>
            <a:r>
              <a:rPr lang="nb-NO" sz="1200"/>
              <a:t>, 36 år</a:t>
            </a:r>
          </a:p>
          <a:p>
            <a:endParaRPr lang="nb-NO"/>
          </a:p>
        </p:txBody>
      </p:sp>
      <p:sp>
        <p:nvSpPr>
          <p:cNvPr id="4" name="Plassholder for tekst 3">
            <a:extLst>
              <a:ext uri="{FF2B5EF4-FFF2-40B4-BE49-F238E27FC236}">
                <a16:creationId xmlns:a16="http://schemas.microsoft.com/office/drawing/2014/main" id="{254BE396-2237-479F-8458-8E20CDB3F1CD}"/>
              </a:ext>
            </a:extLst>
          </p:cNvPr>
          <p:cNvSpPr>
            <a:spLocks noGrp="1"/>
          </p:cNvSpPr>
          <p:nvPr>
            <p:ph type="body" sz="half" idx="14"/>
          </p:nvPr>
        </p:nvSpPr>
        <p:spPr>
          <a:xfrm>
            <a:off x="1082566" y="1954923"/>
            <a:ext cx="2490952" cy="2112580"/>
          </a:xfrm>
        </p:spPr>
        <p:txBody>
          <a:bodyPr/>
          <a:lstStyle/>
          <a:p>
            <a:endParaRPr lang="nb-NO" sz="1400"/>
          </a:p>
          <a:p>
            <a:r>
              <a:rPr lang="nb-NO" sz="1400"/>
              <a:t>Ja, jeg vil gjerne gå tur sammen med en norsk venn…</a:t>
            </a:r>
          </a:p>
          <a:p>
            <a:r>
              <a:rPr lang="nb-NO" sz="1400"/>
              <a:t>Mitt største ønske er å lære meg norsk, og da må jeg jo ha noen å snakke med!</a:t>
            </a:r>
          </a:p>
          <a:p>
            <a:endParaRPr lang="nb-NO" sz="1200"/>
          </a:p>
          <a:p>
            <a:r>
              <a:rPr lang="nb-NO" sz="1200" err="1"/>
              <a:t>Yasara</a:t>
            </a:r>
            <a:r>
              <a:rPr lang="nb-NO" sz="1200"/>
              <a:t> </a:t>
            </a:r>
            <a:r>
              <a:rPr lang="nb-NO" sz="1200" err="1"/>
              <a:t>Attar</a:t>
            </a:r>
            <a:r>
              <a:rPr lang="nb-NO" sz="1200"/>
              <a:t>, 34 år</a:t>
            </a:r>
          </a:p>
        </p:txBody>
      </p:sp>
      <p:sp>
        <p:nvSpPr>
          <p:cNvPr id="5" name="Tittel 4">
            <a:extLst>
              <a:ext uri="{FF2B5EF4-FFF2-40B4-BE49-F238E27FC236}">
                <a16:creationId xmlns:a16="http://schemas.microsoft.com/office/drawing/2014/main" id="{BB9C4E41-F5D9-4235-9E0A-D9165DA3FAAC}"/>
              </a:ext>
            </a:extLst>
          </p:cNvPr>
          <p:cNvSpPr>
            <a:spLocks noGrp="1"/>
          </p:cNvSpPr>
          <p:nvPr>
            <p:ph type="title"/>
          </p:nvPr>
        </p:nvSpPr>
        <p:spPr/>
        <p:txBody>
          <a:bodyPr/>
          <a:lstStyle/>
          <a:p>
            <a:r>
              <a:rPr lang="nb-NO"/>
              <a:t>Ønsker å gjøre sammen med en norsk venn…</a:t>
            </a:r>
          </a:p>
        </p:txBody>
      </p:sp>
    </p:spTree>
    <p:extLst>
      <p:ext uri="{BB962C8B-B14F-4D97-AF65-F5344CB8AC3E}">
        <p14:creationId xmlns:p14="http://schemas.microsoft.com/office/powerpoint/2010/main" val="4112679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7CD8817-5DD2-4610-9BBC-F807440DC543}"/>
              </a:ext>
            </a:extLst>
          </p:cNvPr>
          <p:cNvSpPr>
            <a:spLocks noGrp="1"/>
          </p:cNvSpPr>
          <p:nvPr>
            <p:ph type="body" sz="half" idx="2"/>
          </p:nvPr>
        </p:nvSpPr>
        <p:spPr/>
        <p:txBody>
          <a:bodyPr/>
          <a:lstStyle/>
          <a:p>
            <a:r>
              <a:rPr lang="nb-NO" sz="1400" b="1"/>
              <a:t>Jeg vil prate med </a:t>
            </a:r>
            <a:r>
              <a:rPr lang="nb-NO" sz="1400"/>
              <a:t>venner og lære å kjenne deres kultur. </a:t>
            </a:r>
          </a:p>
          <a:p>
            <a:r>
              <a:rPr lang="nb-NO" sz="1400"/>
              <a:t>- Det er spennende med ulike kulturer</a:t>
            </a:r>
          </a:p>
        </p:txBody>
      </p:sp>
      <p:sp>
        <p:nvSpPr>
          <p:cNvPr id="3" name="Plassholder for tekst 2">
            <a:extLst>
              <a:ext uri="{FF2B5EF4-FFF2-40B4-BE49-F238E27FC236}">
                <a16:creationId xmlns:a16="http://schemas.microsoft.com/office/drawing/2014/main" id="{5FCA15FB-BFC2-4431-95FC-796CF1607BED}"/>
              </a:ext>
            </a:extLst>
          </p:cNvPr>
          <p:cNvSpPr>
            <a:spLocks noGrp="1"/>
          </p:cNvSpPr>
          <p:nvPr>
            <p:ph type="body" sz="half" idx="13"/>
          </p:nvPr>
        </p:nvSpPr>
        <p:spPr>
          <a:xfrm>
            <a:off x="6556123" y="2571750"/>
            <a:ext cx="1872208" cy="1625342"/>
          </a:xfrm>
        </p:spPr>
        <p:txBody>
          <a:bodyPr/>
          <a:lstStyle/>
          <a:p>
            <a:r>
              <a:rPr lang="nb-NO" sz="1400" b="1"/>
              <a:t>Om fem år </a:t>
            </a:r>
            <a:r>
              <a:rPr lang="nb-NO" sz="1400"/>
              <a:t>da har jeg lært mye bedre norsk og fått fast jobb på skolen. </a:t>
            </a:r>
          </a:p>
          <a:p>
            <a:r>
              <a:rPr lang="nb-NO" sz="1400"/>
              <a:t>- Jeg er utdanna lærer fra Nepal.</a:t>
            </a:r>
          </a:p>
          <a:p>
            <a:endParaRPr lang="nb-NO" sz="1400"/>
          </a:p>
          <a:p>
            <a:r>
              <a:rPr lang="nb-NO" sz="1200" b="1"/>
              <a:t>Goma </a:t>
            </a:r>
            <a:r>
              <a:rPr lang="nb-NO" sz="1200" b="1" err="1"/>
              <a:t>Pokhareo</a:t>
            </a:r>
            <a:r>
              <a:rPr lang="nb-NO" sz="1200" b="1"/>
              <a:t>, 35 år</a:t>
            </a:r>
          </a:p>
          <a:p>
            <a:endParaRPr lang="nb-NO"/>
          </a:p>
        </p:txBody>
      </p:sp>
      <p:sp>
        <p:nvSpPr>
          <p:cNvPr id="4" name="Plassholder for tekst 3">
            <a:extLst>
              <a:ext uri="{FF2B5EF4-FFF2-40B4-BE49-F238E27FC236}">
                <a16:creationId xmlns:a16="http://schemas.microsoft.com/office/drawing/2014/main" id="{E9A723AA-CDCB-433E-81CA-25BE25424B0E}"/>
              </a:ext>
            </a:extLst>
          </p:cNvPr>
          <p:cNvSpPr>
            <a:spLocks noGrp="1"/>
          </p:cNvSpPr>
          <p:nvPr>
            <p:ph type="body" sz="half" idx="14"/>
          </p:nvPr>
        </p:nvSpPr>
        <p:spPr>
          <a:xfrm>
            <a:off x="1135117" y="2106358"/>
            <a:ext cx="2459422" cy="1972394"/>
          </a:xfrm>
        </p:spPr>
        <p:txBody>
          <a:bodyPr/>
          <a:lstStyle/>
          <a:p>
            <a:r>
              <a:rPr lang="nb-NO" sz="1400" b="1"/>
              <a:t>Mitt første møte </a:t>
            </a:r>
            <a:r>
              <a:rPr lang="nb-NO" sz="1400"/>
              <a:t>med </a:t>
            </a:r>
            <a:r>
              <a:rPr lang="nb-NO" sz="1400" err="1"/>
              <a:t>normenn</a:t>
            </a:r>
            <a:r>
              <a:rPr lang="nb-NO" sz="1400"/>
              <a:t> var at de bare smilte til meg og ikke snakket. (…Tromsø…) Det ga en god følelse når noen hilste på oss. </a:t>
            </a:r>
          </a:p>
          <a:p>
            <a:endParaRPr lang="nb-NO" sz="1400"/>
          </a:p>
          <a:p>
            <a:r>
              <a:rPr lang="nb-NO" sz="1400"/>
              <a:t>- </a:t>
            </a:r>
            <a:r>
              <a:rPr lang="nb-NO" sz="1400" b="1"/>
              <a:t>Og her i Namsskogan hilser folk</a:t>
            </a:r>
            <a:r>
              <a:rPr lang="nb-NO" sz="1400"/>
              <a:t> enda mer på oss.</a:t>
            </a:r>
          </a:p>
        </p:txBody>
      </p:sp>
      <p:sp>
        <p:nvSpPr>
          <p:cNvPr id="5" name="Tittel 4">
            <a:extLst>
              <a:ext uri="{FF2B5EF4-FFF2-40B4-BE49-F238E27FC236}">
                <a16:creationId xmlns:a16="http://schemas.microsoft.com/office/drawing/2014/main" id="{737CD5AC-7258-49B3-9EB2-0592BED7CC1C}"/>
              </a:ext>
            </a:extLst>
          </p:cNvPr>
          <p:cNvSpPr>
            <a:spLocks noGrp="1"/>
          </p:cNvSpPr>
          <p:nvPr>
            <p:ph type="title"/>
          </p:nvPr>
        </p:nvSpPr>
        <p:spPr/>
        <p:txBody>
          <a:bodyPr/>
          <a:lstStyle/>
          <a:p>
            <a:endParaRPr lang="nb-NO"/>
          </a:p>
        </p:txBody>
      </p:sp>
      <p:sp>
        <p:nvSpPr>
          <p:cNvPr id="7" name="TekstSylinder 6">
            <a:extLst>
              <a:ext uri="{FF2B5EF4-FFF2-40B4-BE49-F238E27FC236}">
                <a16:creationId xmlns:a16="http://schemas.microsoft.com/office/drawing/2014/main" id="{2E27E26F-A7DF-4E20-B9C9-1DACEE77B1EB}"/>
              </a:ext>
            </a:extLst>
          </p:cNvPr>
          <p:cNvSpPr txBox="1"/>
          <p:nvPr/>
        </p:nvSpPr>
        <p:spPr>
          <a:xfrm>
            <a:off x="6457209" y="146189"/>
            <a:ext cx="2291255" cy="1600438"/>
          </a:xfrm>
          <a:prstGeom prst="rect">
            <a:avLst/>
          </a:prstGeom>
          <a:noFill/>
          <a:ln>
            <a:solidFill>
              <a:schemeClr val="accent1"/>
            </a:solidFill>
          </a:ln>
        </p:spPr>
        <p:txBody>
          <a:bodyPr wrap="square" rtlCol="0">
            <a:spAutoFit/>
          </a:bodyPr>
          <a:lstStyle/>
          <a:p>
            <a:pPr algn="ctr"/>
            <a:endParaRPr lang="nb-NO" sz="1400" b="1">
              <a:latin typeface="+mn-lt"/>
            </a:endParaRPr>
          </a:p>
          <a:p>
            <a:pPr algn="ctr"/>
            <a:r>
              <a:rPr lang="nb-NO" sz="1400" b="1">
                <a:latin typeface="+mn-lt"/>
              </a:rPr>
              <a:t>Akkurat nå </a:t>
            </a:r>
            <a:r>
              <a:rPr lang="nb-NO" sz="1400">
                <a:latin typeface="+mn-lt"/>
              </a:rPr>
              <a:t>er jeg arbeidsledig. I sommer jobbet jeg i parken, nå er den stengt, så da har jeg ikke jobb... </a:t>
            </a:r>
          </a:p>
          <a:p>
            <a:pPr algn="ctr"/>
            <a:endParaRPr lang="nb-NO" sz="1400">
              <a:latin typeface="+mn-lt"/>
            </a:endParaRPr>
          </a:p>
        </p:txBody>
      </p:sp>
    </p:spTree>
    <p:extLst>
      <p:ext uri="{BB962C8B-B14F-4D97-AF65-F5344CB8AC3E}">
        <p14:creationId xmlns:p14="http://schemas.microsoft.com/office/powerpoint/2010/main" val="1958523705"/>
      </p:ext>
    </p:extLst>
  </p:cSld>
  <p:clrMapOvr>
    <a:masterClrMapping/>
  </p:clrMapOvr>
</p:sld>
</file>

<file path=ppt/theme/theme1.xml><?xml version="1.0" encoding="utf-8"?>
<a:theme xmlns:a="http://schemas.openxmlformats.org/drawingml/2006/main" name="Distriktssenteret 2017">
  <a:themeElements>
    <a:clrScheme name="KDU17">
      <a:dk1>
        <a:srgbClr val="000000"/>
      </a:dk1>
      <a:lt1>
        <a:srgbClr val="FFFFFF"/>
      </a:lt1>
      <a:dk2>
        <a:srgbClr val="4D4F53"/>
      </a:dk2>
      <a:lt2>
        <a:srgbClr val="C9CAC8"/>
      </a:lt2>
      <a:accent1>
        <a:srgbClr val="DD4814"/>
      </a:accent1>
      <a:accent2>
        <a:srgbClr val="007B69"/>
      </a:accent2>
      <a:accent3>
        <a:srgbClr val="FECB00"/>
      </a:accent3>
      <a:accent4>
        <a:srgbClr val="8A3400"/>
      </a:accent4>
      <a:accent5>
        <a:srgbClr val="00483D"/>
      </a:accent5>
      <a:accent6>
        <a:srgbClr val="A69400"/>
      </a:accent6>
      <a:hlink>
        <a:srgbClr val="0563C1"/>
      </a:hlink>
      <a:folHlink>
        <a:srgbClr val="00483D"/>
      </a:folHlink>
    </a:clrScheme>
    <a:fontScheme name="KDU2017">
      <a:majorFont>
        <a:latin typeface="Calibri Light"/>
        <a:ea typeface=""/>
        <a:cs typeface=""/>
      </a:majorFont>
      <a:minorFont>
        <a:latin typeface="Calibri"/>
        <a:ea typeface=""/>
        <a:cs typeface=""/>
      </a:minorFont>
    </a:fontScheme>
    <a:fmtScheme name="Klarhe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latin typeface="+mn-lt"/>
          </a:defRPr>
        </a:defPPr>
      </a:lstStyle>
    </a:tx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Mal_2017" id="{FD6D81EA-5099-4DCE-A244-FBD1A339DFFC}" vid="{FF6FF5ED-193D-446B-9783-365A85AD205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DS_Dokumentstatus xmlns="3a28383d-0c91-4c94-b9fe-ae9892dd25c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tns:customPropertyEditors xmlns:tns="http://schemas.microsoft.com/office/2006/customDocumentInformationPanel">
  <tns:showOnOpen>false</tns:showOnOpen>
  <tns:defaultPropertyEditorNamespace>Standardegenskaper</tns:defaultPropertyEditorNamespace>
</tns:customPropertyEditors>
</file>

<file path=customXml/item4.xml><?xml version="1.0" encoding="utf-8"?>
<ct:contentTypeSchema xmlns:ct="http://schemas.microsoft.com/office/2006/metadata/contentType" xmlns:ma="http://schemas.microsoft.com/office/2006/metadata/properties/metaAttributes" ct:_="" ma:_="" ma:contentTypeName="PowerPoint_DS" ma:contentTypeID="0x0101002ABC14BC708E9F41B482FD4B9B8C7F75007F23C10F6E72504CA740903215CD7E31" ma:contentTypeVersion="1" ma:contentTypeDescription="" ma:contentTypeScope="" ma:versionID="4cc2fd00704e96a80a6a621fa934e5a0">
  <xsd:schema xmlns:xsd="http://www.w3.org/2001/XMLSchema" xmlns:xs="http://www.w3.org/2001/XMLSchema" xmlns:p="http://schemas.microsoft.com/office/2006/metadata/properties" xmlns:ns2="3a28383d-0c91-4c94-b9fe-ae9892dd25c1" targetNamespace="http://schemas.microsoft.com/office/2006/metadata/properties" ma:root="true" ma:fieldsID="8505d6910ed1ce35a89453a35fe744a5" ns2:_="">
    <xsd:import namespace="3a28383d-0c91-4c94-b9fe-ae9892dd25c1"/>
    <xsd:element name="properties">
      <xsd:complexType>
        <xsd:sequence>
          <xsd:element name="documentManagement">
            <xsd:complexType>
              <xsd:all>
                <xsd:element ref="ns2:DS_Dokument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28383d-0c91-4c94-b9fe-ae9892dd25c1" elementFormDefault="qualified">
    <xsd:import namespace="http://schemas.microsoft.com/office/2006/documentManagement/types"/>
    <xsd:import namespace="http://schemas.microsoft.com/office/infopath/2007/PartnerControls"/>
    <xsd:element name="DS_Dokumentstatus" ma:index="8" nillable="true" ma:displayName="DS_Dokumentstatus" ma:format="Dropdown" ma:internalName="DS_Dokumentstatus" ma:readOnly="false">
      <xsd:simpleType>
        <xsd:restriction base="dms:Choice">
          <xsd:enumeration value="Aktivt"/>
          <xsd:enumeration value="Arkiver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20a14e36-3d9b-4ac3-b505-e230eef8c5d5" ContentTypeId="0x0101002ABC14BC708E9F41B482FD4B9B8C7F75" PreviousValue="false"/>
</file>

<file path=customXml/itemProps1.xml><?xml version="1.0" encoding="utf-8"?>
<ds:datastoreItem xmlns:ds="http://schemas.openxmlformats.org/officeDocument/2006/customXml" ds:itemID="{C21B7018-5B22-471B-A115-A7D09D990C9D}">
  <ds:schemaRefs>
    <ds:schemaRef ds:uri="http://schemas.microsoft.com/office/infopath/2007/PartnerControls"/>
    <ds:schemaRef ds:uri="http://purl.org/dc/terms/"/>
    <ds:schemaRef ds:uri="http://purl.org/dc/elements/1.1/"/>
    <ds:schemaRef ds:uri="http://schemas.microsoft.com/office/2006/documentManagement/types"/>
    <ds:schemaRef ds:uri="http://schemas.openxmlformats.org/package/2006/metadata/core-properties"/>
    <ds:schemaRef ds:uri="http://purl.org/dc/dcmitype/"/>
    <ds:schemaRef ds:uri="3a28383d-0c91-4c94-b9fe-ae9892dd25c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2425614-FBCA-4CD8-80B9-C4D637F24A0C}">
  <ds:schemaRefs>
    <ds:schemaRef ds:uri="http://schemas.microsoft.com/sharepoint/v3/contenttype/forms"/>
  </ds:schemaRefs>
</ds:datastoreItem>
</file>

<file path=customXml/itemProps3.xml><?xml version="1.0" encoding="utf-8"?>
<ds:datastoreItem xmlns:ds="http://schemas.openxmlformats.org/officeDocument/2006/customXml" ds:itemID="{BE620D46-572E-4D5F-AF5E-E757E4562180}">
  <ds:schemaRefs>
    <ds:schemaRef ds:uri="http://schemas.microsoft.com/office/2006/customDocumentInformationPanel"/>
  </ds:schemaRefs>
</ds:datastoreItem>
</file>

<file path=customXml/itemProps4.xml><?xml version="1.0" encoding="utf-8"?>
<ds:datastoreItem xmlns:ds="http://schemas.openxmlformats.org/officeDocument/2006/customXml" ds:itemID="{95433B26-0A2A-48BA-ACC6-48614D4422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28383d-0c91-4c94-b9fe-ae9892dd25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9974FE91-D538-4A87-8E86-C560145E968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PowerPoint</Template>
  <TotalTime>127</TotalTime>
  <Words>3740</Words>
  <Application>Microsoft Office PowerPoint</Application>
  <PresentationFormat>Skjermfremvisning (16:9)</PresentationFormat>
  <Paragraphs>320</Paragraphs>
  <Slides>29</Slides>
  <Notes>29</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29</vt:i4>
      </vt:variant>
    </vt:vector>
  </HeadingPairs>
  <TitlesOfParts>
    <vt:vector size="33" baseType="lpstr">
      <vt:lpstr>Arial</vt:lpstr>
      <vt:lpstr>Calibri</vt:lpstr>
      <vt:lpstr>Calibri Light</vt:lpstr>
      <vt:lpstr>Distriktssenteret 2017</vt:lpstr>
      <vt:lpstr>Innvandring, inkludering og lokal utvikling</vt:lpstr>
      <vt:lpstr>Dagens tema</vt:lpstr>
      <vt:lpstr>PowerPoint-presentasjon</vt:lpstr>
      <vt:lpstr>PowerPoint-presentasjon</vt:lpstr>
      <vt:lpstr>PowerPoint-presentasjon</vt:lpstr>
      <vt:lpstr>Utviklingsbane for Namsskogan</vt:lpstr>
      <vt:lpstr>Namsskogan trenger (unge) folk  –  Ta vare på de som kommer!</vt:lpstr>
      <vt:lpstr>Ønsker å gjøre sammen med en norsk venn…</vt:lpstr>
      <vt:lpstr>PowerPoint-presentasjon</vt:lpstr>
      <vt:lpstr>PowerPoint-presentasjon</vt:lpstr>
      <vt:lpstr>Dagens quiz:</vt:lpstr>
      <vt:lpstr>PowerPoint-presentasjon</vt:lpstr>
      <vt:lpstr>Folk i Namsskogan kommer fra mange steder </vt:lpstr>
      <vt:lpstr>Befolkningens (30-66 år) utdanning</vt:lpstr>
      <vt:lpstr>Barn etter alder</vt:lpstr>
      <vt:lpstr>Er alle tilflyttere like mye verdt?</vt:lpstr>
      <vt:lpstr>PowerPoint-presentasjon</vt:lpstr>
      <vt:lpstr>Hva gjør at innvandrere velger å bli boende?</vt:lpstr>
      <vt:lpstr>Kan Namsskogan lære av det Åre gjør?</vt:lpstr>
      <vt:lpstr>PowerPoint-presentasjon</vt:lpstr>
      <vt:lpstr>Fra Integrasjonsservice til Tilflytterservice</vt:lpstr>
      <vt:lpstr>Stor tillit mellom næringsliv og kommune</vt:lpstr>
      <vt:lpstr>PowerPoint-presentasjon</vt:lpstr>
      <vt:lpstr>Dagens quiz:</vt:lpstr>
      <vt:lpstr>Hvordan blir folk tatt i mot i Namsskogan?</vt:lpstr>
      <vt:lpstr>Politikerrollen – å vise vei </vt:lpstr>
      <vt:lpstr>Politikerrollen – å vise vei </vt:lpstr>
      <vt:lpstr>Hva tenker du nå?</vt:lpstr>
      <vt:lpstr>Gruppearbeid:</vt:lpstr>
    </vt:vector>
  </TitlesOfParts>
  <Company>Distriktssenteret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Namsskogan: Tilflytting og samfunnsutvikling</dc:title>
  <dc:creator>Marianne Solbakken</dc:creator>
  <cp:keywords/>
  <cp:lastModifiedBy>Hildegunn Nordtug</cp:lastModifiedBy>
  <cp:revision>3</cp:revision>
  <cp:lastPrinted>2019-04-02T10:36:19Z</cp:lastPrinted>
  <dcterms:created xsi:type="dcterms:W3CDTF">2019-01-30T16:33:10Z</dcterms:created>
  <dcterms:modified xsi:type="dcterms:W3CDTF">2020-05-25T08:58:20Z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Arkivert">
    <vt:lpwstr>Aktivt</vt:lpwstr>
  </property>
  <property fmtid="{D5CDD505-2E9C-101B-9397-08002B2CF9AE}" pid="4" name="TaxCatchAll">
    <vt:lpwstr>89;#</vt:lpwstr>
  </property>
  <property fmtid="{D5CDD505-2E9C-101B-9397-08002B2CF9AE}" pid="5" name="TaxKeywordTaxHTField">
    <vt:lpwstr>foredrag|b2844960-8fd9-4338-be58-7ac3d2dd9ed8</vt:lpwstr>
  </property>
  <property fmtid="{D5CDD505-2E9C-101B-9397-08002B2CF9AE}" pid="6" name="ContentTypeId">
    <vt:lpwstr>0x0101002ABC14BC708E9F41B482FD4B9B8C7F75007F23C10F6E72504CA740903215CD7E31</vt:lpwstr>
  </property>
  <property fmtid="{D5CDD505-2E9C-101B-9397-08002B2CF9AE}" pid="7" name="AuthorIds_UIVersion_4608">
    <vt:lpwstr>21,28</vt:lpwstr>
  </property>
  <property fmtid="{D5CDD505-2E9C-101B-9397-08002B2CF9AE}" pid="8" name="AuthorIds_UIVersion_92672">
    <vt:lpwstr>21</vt:lpwstr>
  </property>
  <property fmtid="{D5CDD505-2E9C-101B-9397-08002B2CF9AE}" pid="9" name="AuthorIds_UIVersion_91136">
    <vt:lpwstr>21</vt:lpwstr>
  </property>
  <property fmtid="{D5CDD505-2E9C-101B-9397-08002B2CF9AE}" pid="10" name="xd_ProgID">
    <vt:lpwstr/>
  </property>
  <property fmtid="{D5CDD505-2E9C-101B-9397-08002B2CF9AE}" pid="11" name="AuthorIds_UIVersion_91648">
    <vt:lpwstr>44</vt:lpwstr>
  </property>
  <property fmtid="{D5CDD505-2E9C-101B-9397-08002B2CF9AE}" pid="12" name="AuthorIds_UIVersion_87552">
    <vt:lpwstr>21</vt:lpwstr>
  </property>
  <property fmtid="{D5CDD505-2E9C-101B-9397-08002B2CF9AE}" pid="13" name="AuthorIds_UIVersion_88064">
    <vt:lpwstr>21</vt:lpwstr>
  </property>
  <property fmtid="{D5CDD505-2E9C-101B-9397-08002B2CF9AE}" pid="14" name="AuthorIds_UIVersion_88576">
    <vt:lpwstr>21</vt:lpwstr>
  </property>
  <property fmtid="{D5CDD505-2E9C-101B-9397-08002B2CF9AE}" pid="15" name="TemplateUrl">
    <vt:lpwstr/>
  </property>
  <property fmtid="{D5CDD505-2E9C-101B-9397-08002B2CF9AE}" pid="16" name="ComplianceAssetId">
    <vt:lpwstr/>
  </property>
  <property fmtid="{D5CDD505-2E9C-101B-9397-08002B2CF9AE}" pid="17" name="AuthorIds_UIVersion_89088">
    <vt:lpwstr>21</vt:lpwstr>
  </property>
  <property fmtid="{D5CDD505-2E9C-101B-9397-08002B2CF9AE}" pid="18" name="AuthorIds_UIVersion_90112">
    <vt:lpwstr>21,28</vt:lpwstr>
  </property>
  <property fmtid="{D5CDD505-2E9C-101B-9397-08002B2CF9AE}" pid="19" name="AuthorIds_UIVersion_90624">
    <vt:lpwstr>21</vt:lpwstr>
  </property>
  <property fmtid="{D5CDD505-2E9C-101B-9397-08002B2CF9AE}" pid="20" name="AuthorIds_UIVersion_89600">
    <vt:lpwstr>21</vt:lpwstr>
  </property>
  <property fmtid="{D5CDD505-2E9C-101B-9397-08002B2CF9AE}" pid="21" name="xd_Signature">
    <vt:bool>false</vt:bool>
  </property>
  <property fmtid="{D5CDD505-2E9C-101B-9397-08002B2CF9AE}" pid="22" name="AuthorIds_UIVersion_92160">
    <vt:lpwstr>21</vt:lpwstr>
  </property>
</Properties>
</file>